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331" r:id="rId5"/>
    <p:sldId id="343" r:id="rId6"/>
    <p:sldId id="354" r:id="rId7"/>
    <p:sldId id="355" r:id="rId8"/>
    <p:sldId id="356" r:id="rId9"/>
    <p:sldId id="357" r:id="rId10"/>
    <p:sldId id="358" r:id="rId11"/>
    <p:sldId id="359" r:id="rId12"/>
    <p:sldId id="371" r:id="rId13"/>
    <p:sldId id="372" r:id="rId14"/>
    <p:sldId id="373" r:id="rId15"/>
    <p:sldId id="374" r:id="rId16"/>
    <p:sldId id="312" r:id="rId17"/>
    <p:sldId id="313" r:id="rId18"/>
    <p:sldId id="314" r:id="rId19"/>
    <p:sldId id="361" r:id="rId20"/>
    <p:sldId id="360" r:id="rId21"/>
    <p:sldId id="362" r:id="rId22"/>
    <p:sldId id="363" r:id="rId23"/>
    <p:sldId id="364" r:id="rId24"/>
    <p:sldId id="365" r:id="rId25"/>
    <p:sldId id="366" r:id="rId26"/>
    <p:sldId id="367" r:id="rId27"/>
    <p:sldId id="369" r:id="rId28"/>
    <p:sldId id="287" r:id="rId29"/>
    <p:sldId id="325" r:id="rId30"/>
    <p:sldId id="288" r:id="rId31"/>
    <p:sldId id="323" r:id="rId32"/>
    <p:sldId id="368" r:id="rId33"/>
    <p:sldId id="370" r:id="rId3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8"/>
    <p:restoredTop sz="96395" autoAdjust="0"/>
  </p:normalViewPr>
  <p:slideViewPr>
    <p:cSldViewPr snapToGrid="0" snapToObjects="1">
      <p:cViewPr varScale="1">
        <p:scale>
          <a:sx n="111" d="100"/>
          <a:sy n="111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E3507-9484-4D35-9B57-865846B67C36}" type="datetimeFigureOut">
              <a:rPr lang="nb-NO" smtClean="0"/>
              <a:t>20.10.2020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5E7E1-861C-45F0-B180-1A187EE0A91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71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75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457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859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5732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9fdbaa5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9fdbaa5d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39fdbaa5d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97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3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9fdbaa5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9fdbaa5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39fdbaa5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691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924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9fdbaa5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9fdbaa5d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39fdbaa5d_2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126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fdbaa5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9fdbaa5d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39fdbaa5d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0917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25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4479B5-B928-2D4F-8FA1-F469B2644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8F0EC42-564B-8A4A-8C23-A11846CF4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B821DDE-67B2-E64E-AAEA-4188F276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95ECA5-C6DD-0C44-8AE2-556999E0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4461D97-B090-F346-8F6E-034CA52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792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A52EFE-D801-464E-8B9D-5D871724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C46AF9A1-0C2B-9A46-9CFE-9D80C0EB0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FB9ABDD-B5A9-4D4A-9E12-CAC4698C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17F82E4-EDCF-6A4F-B157-AD1F331A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4664CB6-39A2-8D49-8943-F810EE8B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054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703A6B24-9ED7-9C43-AD45-9A3B89DAB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E2638285-EA09-6946-9CF6-BDE49EC43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6A23503-02C8-A246-849F-1D4E5E0A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EB45FF3-E9C6-7E40-9D6D-15700203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CF88280-FFB1-334C-90C8-48B2017A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693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Bullet Slide">
  <p:cSld name="2-Column Bullet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8155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392309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17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425B1F-F581-F946-B694-14B74B1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50" y="998289"/>
            <a:ext cx="9030049" cy="2055303"/>
          </a:xfrm>
        </p:spPr>
        <p:txBody>
          <a:bodyPr lIns="18000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49C2C80-AA2B-2F49-8585-82D73163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750" y="3162649"/>
            <a:ext cx="9030050" cy="1208015"/>
          </a:xfrm>
        </p:spPr>
        <p:txBody>
          <a:bodyPr lIns="18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A53A91-57D9-6F43-AE84-33693B9B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32D011C-A5FE-074D-AC42-F89DBCF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4A1EE7D-EC80-A346-A3BE-B6452FAD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271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24943E-0F84-A441-8048-D3ABFBAC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85F5662-BBEF-464C-BE65-C243F33D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7CF94BF-4B55-FD4E-A040-8768CCCB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AEEC46E-58C9-4B43-BCA0-1992E1C1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AEAD438-216A-FD4A-BED4-13639FAB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112" y="6097033"/>
            <a:ext cx="879102" cy="4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6665DAF-9468-C14E-A201-352B7EDC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9F7A233-A075-504B-A415-869295EB8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E4729899-030C-5D4F-A404-A4764AA3A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73C39AD6-E3DB-9645-8FC2-058F27E8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AC2815B-7C92-DB49-AB1C-28C9DF10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3F86EA4-89E6-3A40-9814-8004FBA3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987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388585-21BA-F143-A557-CB3F587D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45E8553-A211-1E45-9E82-8E515F4A2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11C262B2-4B4A-0A48-8368-35284BBA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68504E62-4176-5440-8AC3-482E01AF9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EBF0E1DE-B191-6741-B123-EF46922B7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82EEB7CE-835D-FD42-A9BE-9FC68CE4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DE2F358-4076-6A47-9AC3-FB7A88A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F3AC1610-7606-2443-8456-1516DA77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256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FC8DD0C-A48E-244A-A47B-464607BC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0A7F2C2-9C62-BB40-895D-9B3984D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C2F2D01-34C6-7947-8A60-D76CE0C4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B8141C7-CF6B-E24E-B1FC-1C37E3FC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240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9A37F81-135D-6D4A-ABC3-6A2FD7A0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2134B1C-81C3-874C-8949-3617D3CB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5AE4BD1-9F35-6743-8880-3F2613B3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6AED27-4DDE-874F-A28A-4984BC37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B00AAF-5B9D-AA45-BC16-5167F973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0A422889-4595-FD42-93D5-48143EB13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150FDC0-7604-BB44-9A12-3F5C4EF2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D72C745-B0E7-624B-B239-6BA2EDE2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4F4EAF0-F093-E848-BC66-32A2B2AE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470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9E454A-D06A-B840-87DF-B70A9D1A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0BDAB41-41CC-3848-BF38-649988EA8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60E2C59-96C5-A745-AE5C-EFE52E8C6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19266DB-45ED-9541-A117-626DCB35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DAB77D2-AA12-FA4B-ABAF-2DE03196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D5B2F19-6397-A544-9F01-DD5A9EF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26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ACA40F0-A9CD-0C4D-B412-F14DC88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237D796-E525-5240-8416-54036BFA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30FD334-9A9F-C440-BEF2-A7ACD38B2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D1E8-4387-C942-A25C-404F9241C6F6}" type="datetimeFigureOut">
              <a:rPr lang="fi-FI" smtClean="0"/>
              <a:t>20.10.2020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26EE6D8-5586-374A-BAAC-7CAE8702F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04A42F8-333A-824E-8B89-DE31A43E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03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s8frmt2jD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standards/semanticweb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ommons.wikimedia.org/wiki/File:Crystal_Clear_app_Login_Manager.svg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://jurnal.unmer.ac.id/index.php/jpp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Wikimedia_Foundation_Servers-8055_20.jpg" TargetMode="External"/><Relationship Id="rId3" Type="http://schemas.openxmlformats.org/officeDocument/2006/relationships/hyperlink" Target="https://5stardata.info/en/" TargetMode="External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jurnal.unmer.ac.id/index.php/jpp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publicdomainpictures.net/view-image.php?image=89199&amp;picture=happy-mother-with-baby" TargetMode="Externa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libris.com/se/bok/programming-the-semantic-web-9780596153816?gclid=CjwKCAiAhc7yBRAdEiwAplGxX-qM9VeZgZ3P3rZ8m5okQ7U9vVCpOz6VORmhQUa_MIdhl5--C3lbYxoCFO4QAvD_BwE" TargetMode="External"/><Relationship Id="rId13" Type="http://schemas.openxmlformats.org/officeDocument/2006/relationships/hyperlink" Target="http://linkedgeodata.org/sparql" TargetMode="External"/><Relationship Id="rId3" Type="http://schemas.openxmlformats.org/officeDocument/2006/relationships/image" Target="../media/image46.jpg"/><Relationship Id="rId7" Type="http://schemas.openxmlformats.org/officeDocument/2006/relationships/hyperlink" Target="https://www.bokus.com/bok/9780470498163/semantic-web-for-dummies/?source=googleps&amp;gclid=Cj0KCQjwx7zzBRCcARIsABPRscMMdoWez-CDVg8xYimYA54eAYSWqZbLP0AgkT_YMTigYFlUjtNAX3saAqSwEALw_wcB" TargetMode="External"/><Relationship Id="rId12" Type="http://schemas.openxmlformats.org/officeDocument/2006/relationships/hyperlink" Target="http://linkedgeodata.org/About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0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5stardata.info/en/" TargetMode="External"/><Relationship Id="rId11" Type="http://schemas.openxmlformats.org/officeDocument/2006/relationships/hyperlink" Target="http://dbpedia.org/isparql/" TargetMode="External"/><Relationship Id="rId5" Type="http://schemas.openxmlformats.org/officeDocument/2006/relationships/hyperlink" Target="https://www.cambridgesemantics.com/blog/semantic-university/intro-semantic-web/intro-linked-data/" TargetMode="External"/><Relationship Id="rId15" Type="http://schemas.openxmlformats.org/officeDocument/2006/relationships/image" Target="../media/image49.jpg"/><Relationship Id="rId10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standards/semanticweb/data" TargetMode="External"/><Relationship Id="rId9" Type="http://schemas.openxmlformats.org/officeDocument/2006/relationships/hyperlink" Target="https://lov.linkeddata.es/dataset/lov/" TargetMode="External"/><Relationship Id="rId14" Type="http://schemas.openxmlformats.org/officeDocument/2006/relationships/hyperlink" Target="https://atomgraph.com/blog/finally-a-knowledge-graph-management-system/?fbclid=IwAR11bfsgyUB9Rcxmf2aYpmXd3uAjPoVfDvodmaEtqMedR6Ytd6Ikd1GI9O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jpeg"/><Relationship Id="rId33" Type="http://schemas.openxmlformats.org/officeDocument/2006/relationships/image" Target="../media/image90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dfspatial.vegdata.no:7200/repositories/V440" TargetMode="External"/><Relationship Id="rId2" Type="http://schemas.openxmlformats.org/officeDocument/2006/relationships/hyperlink" Target="https://www.vegvesen.no/fag/teknologi/bruer/bruhandboker/v440-maskinlesbar-bim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hyperlink" Target="https://github.com/buildingsmart-norway/maskinlesbar_v44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F313D6-437F-473F-8C0A-983E4CBC2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14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V440 / V441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Klassifisering</a:t>
            </a:r>
            <a:r>
              <a:rPr lang="en-US" dirty="0"/>
              <a:t> av </a:t>
            </a:r>
            <a:r>
              <a:rPr lang="en-US" dirty="0" err="1"/>
              <a:t>bruer</a:t>
            </a:r>
            <a:r>
              <a:rPr lang="en-US" dirty="0"/>
              <a:t> </a:t>
            </a:r>
            <a:r>
              <a:rPr lang="en-US" dirty="0" err="1"/>
              <a:t>basert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Lenkede</a:t>
            </a:r>
            <a:r>
              <a:rPr lang="en-US" dirty="0"/>
              <a:t> data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Semantisk</a:t>
            </a:r>
            <a:r>
              <a:rPr lang="en-US" dirty="0"/>
              <a:t> Web </a:t>
            </a:r>
            <a:r>
              <a:rPr lang="en-US" dirty="0" err="1"/>
              <a:t>teknologi</a:t>
            </a:r>
            <a:endParaRPr lang="en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9DD1B65-5264-45EF-9FBC-853FC83CB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1113"/>
            <a:ext cx="9144000" cy="1655762"/>
          </a:xfrm>
        </p:spPr>
        <p:txBody>
          <a:bodyPr/>
          <a:lstStyle/>
          <a:p>
            <a:r>
              <a:rPr lang="en-GB" smtClean="0"/>
              <a:t>Jan Erik Hoel, buildingSMART Norge</a:t>
            </a:r>
          </a:p>
          <a:p>
            <a:r>
              <a:rPr lang="en-GB" smtClean="0"/>
              <a:t>Lars </a:t>
            </a:r>
            <a:r>
              <a:rPr lang="en-GB" dirty="0"/>
              <a:t>Wikström, </a:t>
            </a:r>
            <a:r>
              <a:rPr lang="en-GB" err="1"/>
              <a:t>Triona</a:t>
            </a:r>
            <a:r>
              <a:rPr lang="en-GB"/>
              <a:t> </a:t>
            </a:r>
            <a:r>
              <a:rPr lang="en-GB" smtClean="0"/>
              <a:t>AB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140" y="6172235"/>
            <a:ext cx="1247619" cy="5714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09471" y="5901809"/>
            <a:ext cx="4906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hlinkClick r:id="rId3"/>
              </a:rPr>
              <a:t>https://www.youtube.com/watch?v=Ms8frmt2jD4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1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782" y="802151"/>
            <a:ext cx="6704762" cy="54952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497" y="148161"/>
            <a:ext cx="328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smtClean="0"/>
              <a:t>V441 - Eksempler skadetyper:</a:t>
            </a:r>
            <a:endParaRPr lang="en-GB" sz="2000" u="sng" dirty="0"/>
          </a:p>
        </p:txBody>
      </p:sp>
    </p:spTree>
    <p:extLst>
      <p:ext uri="{BB962C8B-B14F-4D97-AF65-F5344CB8AC3E}">
        <p14:creationId xmlns:p14="http://schemas.microsoft.com/office/powerpoint/2010/main" val="387677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82" y="1905190"/>
            <a:ext cx="5990476" cy="1523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415" y="4397923"/>
            <a:ext cx="3123809" cy="10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15" y="4064590"/>
            <a:ext cx="2761905" cy="3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613" y="3320674"/>
            <a:ext cx="2200000" cy="33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613" y="3668163"/>
            <a:ext cx="4352381" cy="2247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916" y="505080"/>
            <a:ext cx="6948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smtClean="0"/>
              <a:t>V441 - Eksempler på skadegrad, skadekonsekvens og skadeårsak:</a:t>
            </a:r>
            <a:endParaRPr lang="en-GB" sz="2000" u="sng" dirty="0"/>
          </a:p>
        </p:txBody>
      </p:sp>
    </p:spTree>
    <p:extLst>
      <p:ext uri="{BB962C8B-B14F-4D97-AF65-F5344CB8AC3E}">
        <p14:creationId xmlns:p14="http://schemas.microsoft.com/office/powerpoint/2010/main" val="15652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56" y="368107"/>
            <a:ext cx="6653343" cy="6429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387" y="513123"/>
            <a:ext cx="2256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smtClean="0"/>
              <a:t>V441 UML-diagram</a:t>
            </a:r>
            <a:endParaRPr lang="en-GB" sz="2000" u="sng" dirty="0"/>
          </a:p>
        </p:txBody>
      </p:sp>
    </p:spTree>
    <p:extLst>
      <p:ext uri="{BB962C8B-B14F-4D97-AF65-F5344CB8AC3E}">
        <p14:creationId xmlns:p14="http://schemas.microsoft.com/office/powerpoint/2010/main" val="286982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2800" b="1" dirty="0">
                <a:latin typeface="+mn-lt"/>
                <a:ea typeface="+mn-ea"/>
                <a:cs typeface="+mn-cs"/>
              </a:rPr>
              <a:t>Linked Data &amp; The Semantic Web</a:t>
            </a:r>
            <a:endParaRPr sz="2800" b="1" dirty="0">
              <a:latin typeface="+mn-lt"/>
              <a:ea typeface="+mn-ea"/>
              <a:cs typeface="+mn-cs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539578" y="5881816"/>
            <a:ext cx="8611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67"/>
              </a:spcBef>
              <a:buClr>
                <a:srgbClr val="000000"/>
              </a:buClr>
              <a:buSzPts val="1100"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http://www.w3.org/standards/semanticweb/</a:t>
            </a:r>
            <a:endParaRPr sz="2400" u="sng" dirty="0">
              <a:solidFill>
                <a:schemeClr val="hlink"/>
              </a:solidFill>
              <a:hlinkClick r:id="rId3"/>
            </a:endParaRPr>
          </a:p>
          <a:p>
            <a:endParaRPr sz="2400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B7BC6079-72B4-4A4B-9009-37DD907D4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87231"/>
            <a:ext cx="7319977" cy="4794585"/>
          </a:xfrm>
          <a:prstGeom prst="rect">
            <a:avLst/>
          </a:prstGeom>
        </p:spPr>
      </p:pic>
      <p:grpSp>
        <p:nvGrpSpPr>
          <p:cNvPr id="6" name="Grupp 5">
            <a:extLst>
              <a:ext uri="{FF2B5EF4-FFF2-40B4-BE49-F238E27FC236}">
                <a16:creationId xmlns:a16="http://schemas.microsoft.com/office/drawing/2014/main" id="{C2415181-EB8B-4225-9431-C00CFF076AD1}"/>
              </a:ext>
            </a:extLst>
          </p:cNvPr>
          <p:cNvGrpSpPr/>
          <p:nvPr/>
        </p:nvGrpSpPr>
        <p:grpSpPr>
          <a:xfrm>
            <a:off x="7660608" y="3015048"/>
            <a:ext cx="1544662" cy="827903"/>
            <a:chOff x="7539812" y="3015048"/>
            <a:chExt cx="1544662" cy="827903"/>
          </a:xfrm>
        </p:grpSpPr>
        <p:sp>
          <p:nvSpPr>
            <p:cNvPr id="4" name="Ellips 3">
              <a:extLst>
                <a:ext uri="{FF2B5EF4-FFF2-40B4-BE49-F238E27FC236}">
                  <a16:creationId xmlns:a16="http://schemas.microsoft.com/office/drawing/2014/main" id="{759F2A72-97D3-460D-8239-E2373D5351A1}"/>
                </a:ext>
              </a:extLst>
            </p:cNvPr>
            <p:cNvSpPr/>
            <p:nvPr/>
          </p:nvSpPr>
          <p:spPr>
            <a:xfrm>
              <a:off x="8207145" y="3015048"/>
              <a:ext cx="877329" cy="82790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V441</a:t>
              </a:r>
              <a:endParaRPr lang="en-SE" sz="1400" dirty="0"/>
            </a:p>
          </p:txBody>
        </p:sp>
        <p:sp>
          <p:nvSpPr>
            <p:cNvPr id="5" name="Pil: vänster 4">
              <a:extLst>
                <a:ext uri="{FF2B5EF4-FFF2-40B4-BE49-F238E27FC236}">
                  <a16:creationId xmlns:a16="http://schemas.microsoft.com/office/drawing/2014/main" id="{55F5C25F-D204-4B0F-861B-3F20FBCB6B39}"/>
                </a:ext>
              </a:extLst>
            </p:cNvPr>
            <p:cNvSpPr/>
            <p:nvPr/>
          </p:nvSpPr>
          <p:spPr>
            <a:xfrm>
              <a:off x="7539812" y="3330145"/>
              <a:ext cx="644809" cy="197708"/>
            </a:xfrm>
            <a:prstGeom prst="leftArrow">
              <a:avLst/>
            </a:prstGeom>
            <a:gradFill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8" name="Grupp 5">
            <a:extLst>
              <a:ext uri="{FF2B5EF4-FFF2-40B4-BE49-F238E27FC236}">
                <a16:creationId xmlns:a16="http://schemas.microsoft.com/office/drawing/2014/main" id="{C2415181-EB8B-4225-9431-C00CFF076AD1}"/>
              </a:ext>
            </a:extLst>
          </p:cNvPr>
          <p:cNvGrpSpPr/>
          <p:nvPr/>
        </p:nvGrpSpPr>
        <p:grpSpPr>
          <a:xfrm>
            <a:off x="7412290" y="2137442"/>
            <a:ext cx="1544662" cy="827903"/>
            <a:chOff x="7539812" y="3015048"/>
            <a:chExt cx="1544662" cy="827903"/>
          </a:xfrm>
        </p:grpSpPr>
        <p:sp>
          <p:nvSpPr>
            <p:cNvPr id="9" name="Ellips 3">
              <a:extLst>
                <a:ext uri="{FF2B5EF4-FFF2-40B4-BE49-F238E27FC236}">
                  <a16:creationId xmlns:a16="http://schemas.microsoft.com/office/drawing/2014/main" id="{759F2A72-97D3-460D-8239-E2373D5351A1}"/>
                </a:ext>
              </a:extLst>
            </p:cNvPr>
            <p:cNvSpPr/>
            <p:nvPr/>
          </p:nvSpPr>
          <p:spPr>
            <a:xfrm>
              <a:off x="8207145" y="3015048"/>
              <a:ext cx="877329" cy="827903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/>
                <a:t>V440</a:t>
              </a:r>
              <a:endParaRPr lang="en-SE" sz="1400" dirty="0"/>
            </a:p>
          </p:txBody>
        </p:sp>
        <p:sp>
          <p:nvSpPr>
            <p:cNvPr id="10" name="Pil: vänster 4">
              <a:extLst>
                <a:ext uri="{FF2B5EF4-FFF2-40B4-BE49-F238E27FC236}">
                  <a16:creationId xmlns:a16="http://schemas.microsoft.com/office/drawing/2014/main" id="{55F5C25F-D204-4B0F-861B-3F20FBCB6B39}"/>
                </a:ext>
              </a:extLst>
            </p:cNvPr>
            <p:cNvSpPr/>
            <p:nvPr/>
          </p:nvSpPr>
          <p:spPr>
            <a:xfrm>
              <a:off x="7539812" y="3330145"/>
              <a:ext cx="644809" cy="197708"/>
            </a:xfrm>
            <a:prstGeom prst="leftArrow">
              <a:avLst/>
            </a:prstGeom>
            <a:gradFill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</p:spTree>
    <p:extLst>
      <p:ext uri="{BB962C8B-B14F-4D97-AF65-F5344CB8AC3E}">
        <p14:creationId xmlns:p14="http://schemas.microsoft.com/office/powerpoint/2010/main" val="19973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 err="1"/>
              <a:t>Webben</a:t>
            </a:r>
            <a:r>
              <a:rPr lang="en-US" sz="3200" b="1" dirty="0"/>
              <a:t> (“web </a:t>
            </a:r>
            <a:r>
              <a:rPr lang="en-US" sz="3200" b="1"/>
              <a:t>av </a:t>
            </a:r>
            <a:r>
              <a:rPr lang="en-US" sz="3200" b="1" smtClean="0"/>
              <a:t>lenkede </a:t>
            </a:r>
            <a:r>
              <a:rPr lang="en-US" sz="3200" b="1" dirty="0" err="1"/>
              <a:t>dokument</a:t>
            </a:r>
            <a:r>
              <a:rPr lang="en-US" sz="3200" b="1" dirty="0"/>
              <a:t>”)</a:t>
            </a:r>
            <a:br>
              <a:rPr lang="en-US" sz="3200" b="1" dirty="0"/>
            </a:br>
            <a:endParaRPr lang="en-US" sz="3200" b="1" dirty="0"/>
          </a:p>
        </p:txBody>
      </p: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BC432E9-77FC-4F1E-A41A-C5638F2F16F6}"/>
              </a:ext>
            </a:extLst>
          </p:cNvPr>
          <p:cNvCxnSpPr>
            <a:cxnSpLocks/>
          </p:cNvCxnSpPr>
          <p:nvPr/>
        </p:nvCxnSpPr>
        <p:spPr>
          <a:xfrm flipV="1">
            <a:off x="2730843" y="2312874"/>
            <a:ext cx="1453978" cy="15512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0E14D315-04ED-458B-9D2E-DF7DA91796E7}"/>
              </a:ext>
            </a:extLst>
          </p:cNvPr>
          <p:cNvCxnSpPr>
            <a:cxnSpLocks/>
          </p:cNvCxnSpPr>
          <p:nvPr/>
        </p:nvCxnSpPr>
        <p:spPr>
          <a:xfrm>
            <a:off x="2730843" y="3864122"/>
            <a:ext cx="1453978" cy="17036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8EFDCD01-E2A4-4F18-BA0A-FB6DB43DE96D}"/>
              </a:ext>
            </a:extLst>
          </p:cNvPr>
          <p:cNvCxnSpPr>
            <a:cxnSpLocks/>
          </p:cNvCxnSpPr>
          <p:nvPr/>
        </p:nvCxnSpPr>
        <p:spPr>
          <a:xfrm>
            <a:off x="5305167" y="2312874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7DDFB398-F26B-4643-BFA6-3A2ACD740FFE}"/>
              </a:ext>
            </a:extLst>
          </p:cNvPr>
          <p:cNvCxnSpPr>
            <a:cxnSpLocks/>
          </p:cNvCxnSpPr>
          <p:nvPr/>
        </p:nvCxnSpPr>
        <p:spPr>
          <a:xfrm>
            <a:off x="5305167" y="5567770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76EEF280-315A-47BB-B6C8-3437D833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Bildobjekt 42">
            <a:extLst>
              <a:ext uri="{FF2B5EF4-FFF2-40B4-BE49-F238E27FC236}">
                <a16:creationId xmlns:a16="http://schemas.microsoft.com/office/drawing/2014/main" id="{B6B01160-BA00-4D0F-BDBD-DA5C69A0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3898198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Bildobjekt 43">
            <a:extLst>
              <a:ext uri="{FF2B5EF4-FFF2-40B4-BE49-F238E27FC236}">
                <a16:creationId xmlns:a16="http://schemas.microsoft.com/office/drawing/2014/main" id="{2939F383-6BC3-4751-BA18-B6A9589A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3873485" y="4555259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Bildobjekt 44">
            <a:extLst>
              <a:ext uri="{FF2B5EF4-FFF2-40B4-BE49-F238E27FC236}">
                <a16:creationId xmlns:a16="http://schemas.microsoft.com/office/drawing/2014/main" id="{0696F757-3412-4D6F-B10D-C2B005B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6959275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Bildobjekt 45">
            <a:extLst>
              <a:ext uri="{FF2B5EF4-FFF2-40B4-BE49-F238E27FC236}">
                <a16:creationId xmlns:a16="http://schemas.microsoft.com/office/drawing/2014/main" id="{53DB944A-A81B-49F5-9D28-D3BBA1F9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6963393" y="4559638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ruta 39">
            <a:extLst>
              <a:ext uri="{FF2B5EF4-FFF2-40B4-BE49-F238E27FC236}">
                <a16:creationId xmlns:a16="http://schemas.microsoft.com/office/drawing/2014/main" id="{3BDBC48C-266C-4CFC-ABBF-84AC6CC6C4EC}"/>
              </a:ext>
            </a:extLst>
          </p:cNvPr>
          <p:cNvSpPr txBox="1"/>
          <p:nvPr/>
        </p:nvSpPr>
        <p:spPr>
          <a:xfrm>
            <a:off x="2891481" y="277521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B002F221-96F9-45AD-A61D-73D3B4BD3EB4}"/>
              </a:ext>
            </a:extLst>
          </p:cNvPr>
          <p:cNvSpPr txBox="1"/>
          <p:nvPr/>
        </p:nvSpPr>
        <p:spPr>
          <a:xfrm>
            <a:off x="2891481" y="46957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9" name="textruta 48">
            <a:extLst>
              <a:ext uri="{FF2B5EF4-FFF2-40B4-BE49-F238E27FC236}">
                <a16:creationId xmlns:a16="http://schemas.microsoft.com/office/drawing/2014/main" id="{9163A31F-4990-4CCB-9369-1436C4A8CD86}"/>
              </a:ext>
            </a:extLst>
          </p:cNvPr>
          <p:cNvSpPr txBox="1"/>
          <p:nvPr/>
        </p:nvSpPr>
        <p:spPr>
          <a:xfrm>
            <a:off x="6072253" y="19435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C729BAD0-74DA-471B-8232-687F44460D16}"/>
              </a:ext>
            </a:extLst>
          </p:cNvPr>
          <p:cNvSpPr txBox="1"/>
          <p:nvPr/>
        </p:nvSpPr>
        <p:spPr>
          <a:xfrm>
            <a:off x="6067172" y="51562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pic>
        <p:nvPicPr>
          <p:cNvPr id="3" name="Bildobjekt 2" descr="En bild som visar ljus&#10;&#10;Automatiskt genererad beskrivning">
            <a:extLst>
              <a:ext uri="{FF2B5EF4-FFF2-40B4-BE49-F238E27FC236}">
                <a16:creationId xmlns:a16="http://schemas.microsoft.com/office/drawing/2014/main" id="{6435EA24-83D1-46B6-AB7E-FA938BC26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978005" y="2460732"/>
            <a:ext cx="2604395" cy="26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574620" y="147117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- Semantic Web (“web </a:t>
            </a:r>
            <a:r>
              <a:rPr lang="en-US" sz="3200" b="1"/>
              <a:t>av </a:t>
            </a:r>
            <a:r>
              <a:rPr lang="en-US" sz="3200" b="1" smtClean="0"/>
              <a:t>data”)</a:t>
            </a:r>
            <a:endParaRPr lang="en-US" sz="3200" b="1" dirty="0"/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36AEB291-1755-44BF-9424-7201ED5EA47E}"/>
              </a:ext>
            </a:extLst>
          </p:cNvPr>
          <p:cNvSpPr/>
          <p:nvPr/>
        </p:nvSpPr>
        <p:spPr>
          <a:xfrm>
            <a:off x="1921833" y="3666750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08106314-9064-444D-8615-DB4669AAA1B8}"/>
              </a:ext>
            </a:extLst>
          </p:cNvPr>
          <p:cNvSpPr/>
          <p:nvPr/>
        </p:nvSpPr>
        <p:spPr>
          <a:xfrm>
            <a:off x="4130123" y="1660599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BFD3A0A2-B54B-4F4A-A551-4BC5BBD3ED24}"/>
              </a:ext>
            </a:extLst>
          </p:cNvPr>
          <p:cNvCxnSpPr>
            <a:stCxn id="2" idx="7"/>
            <a:endCxn id="19" idx="3"/>
          </p:cNvCxnSpPr>
          <p:nvPr/>
        </p:nvCxnSpPr>
        <p:spPr>
          <a:xfrm flipV="1">
            <a:off x="2122229" y="1857971"/>
            <a:ext cx="2042276" cy="184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 20">
            <a:extLst>
              <a:ext uri="{FF2B5EF4-FFF2-40B4-BE49-F238E27FC236}">
                <a16:creationId xmlns:a16="http://schemas.microsoft.com/office/drawing/2014/main" id="{1D60DD66-592B-4833-A132-5F7457343ACA}"/>
              </a:ext>
            </a:extLst>
          </p:cNvPr>
          <p:cNvSpPr/>
          <p:nvPr/>
        </p:nvSpPr>
        <p:spPr>
          <a:xfrm>
            <a:off x="3933694" y="5717062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Rak pilkoppling 5">
            <a:extLst>
              <a:ext uri="{FF2B5EF4-FFF2-40B4-BE49-F238E27FC236}">
                <a16:creationId xmlns:a16="http://schemas.microsoft.com/office/drawing/2014/main" id="{D6A4AEF2-E2DE-4AA8-9EBC-F312FBC630E7}"/>
              </a:ext>
            </a:extLst>
          </p:cNvPr>
          <p:cNvCxnSpPr>
            <a:stCxn id="2" idx="5"/>
            <a:endCxn id="21" idx="1"/>
          </p:cNvCxnSpPr>
          <p:nvPr/>
        </p:nvCxnSpPr>
        <p:spPr>
          <a:xfrm>
            <a:off x="2122229" y="3864122"/>
            <a:ext cx="1845847" cy="18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 28">
            <a:extLst>
              <a:ext uri="{FF2B5EF4-FFF2-40B4-BE49-F238E27FC236}">
                <a16:creationId xmlns:a16="http://schemas.microsoft.com/office/drawing/2014/main" id="{A71397C5-86DB-49F1-BE65-6E7874286405}"/>
              </a:ext>
            </a:extLst>
          </p:cNvPr>
          <p:cNvSpPr/>
          <p:nvPr/>
        </p:nvSpPr>
        <p:spPr>
          <a:xfrm>
            <a:off x="4168472" y="127272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C96DD164-8026-422B-8322-CA9474262785}"/>
              </a:ext>
            </a:extLst>
          </p:cNvPr>
          <p:cNvCxnSpPr>
            <a:stCxn id="19" idx="0"/>
            <a:endCxn id="29" idx="4"/>
          </p:cNvCxnSpPr>
          <p:nvPr/>
        </p:nvCxnSpPr>
        <p:spPr>
          <a:xfrm flipV="1">
            <a:off x="4247512" y="1439537"/>
            <a:ext cx="3404" cy="22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 31">
            <a:extLst>
              <a:ext uri="{FF2B5EF4-FFF2-40B4-BE49-F238E27FC236}">
                <a16:creationId xmlns:a16="http://schemas.microsoft.com/office/drawing/2014/main" id="{28B7771A-A7EC-41F3-BED5-39DD4ABF4330}"/>
              </a:ext>
            </a:extLst>
          </p:cNvPr>
          <p:cNvSpPr/>
          <p:nvPr/>
        </p:nvSpPr>
        <p:spPr>
          <a:xfrm>
            <a:off x="4414123" y="212621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5C493A43-C87F-4D4B-AF3C-3101C11BD4AC}"/>
              </a:ext>
            </a:extLst>
          </p:cNvPr>
          <p:cNvCxnSpPr>
            <a:stCxn id="19" idx="4"/>
            <a:endCxn id="32" idx="1"/>
          </p:cNvCxnSpPr>
          <p:nvPr/>
        </p:nvCxnSpPr>
        <p:spPr>
          <a:xfrm>
            <a:off x="4247512" y="1891835"/>
            <a:ext cx="190758" cy="25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ED2FC512-F77E-4F4B-BC50-0085D245B01D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364901" y="1776217"/>
            <a:ext cx="2876216" cy="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 37">
            <a:extLst>
              <a:ext uri="{FF2B5EF4-FFF2-40B4-BE49-F238E27FC236}">
                <a16:creationId xmlns:a16="http://schemas.microsoft.com/office/drawing/2014/main" id="{3C9374DE-A123-46CF-8752-915D8289714B}"/>
              </a:ext>
            </a:extLst>
          </p:cNvPr>
          <p:cNvSpPr/>
          <p:nvPr/>
        </p:nvSpPr>
        <p:spPr>
          <a:xfrm>
            <a:off x="7182243" y="1691243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Ellips 38">
            <a:extLst>
              <a:ext uri="{FF2B5EF4-FFF2-40B4-BE49-F238E27FC236}">
                <a16:creationId xmlns:a16="http://schemas.microsoft.com/office/drawing/2014/main" id="{3F20AB00-99CD-46E6-88F4-29F24B137186}"/>
              </a:ext>
            </a:extLst>
          </p:cNvPr>
          <p:cNvSpPr/>
          <p:nvPr/>
        </p:nvSpPr>
        <p:spPr>
          <a:xfrm>
            <a:off x="6976863" y="5750926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368208FC-5DDD-4206-96DE-A43A01CB3509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>
            <a:off x="4168472" y="5832680"/>
            <a:ext cx="2808391" cy="3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 46">
            <a:extLst>
              <a:ext uri="{FF2B5EF4-FFF2-40B4-BE49-F238E27FC236}">
                <a16:creationId xmlns:a16="http://schemas.microsoft.com/office/drawing/2014/main" id="{CD429C0F-EFB5-43AF-8175-E9FC2B8B4071}"/>
              </a:ext>
            </a:extLst>
          </p:cNvPr>
          <p:cNvSpPr/>
          <p:nvPr/>
        </p:nvSpPr>
        <p:spPr>
          <a:xfrm>
            <a:off x="1488667" y="339370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Ellips 50">
            <a:extLst>
              <a:ext uri="{FF2B5EF4-FFF2-40B4-BE49-F238E27FC236}">
                <a16:creationId xmlns:a16="http://schemas.microsoft.com/office/drawing/2014/main" id="{538E6158-A824-4656-B89C-61586E4A59EB}"/>
              </a:ext>
            </a:extLst>
          </p:cNvPr>
          <p:cNvSpPr/>
          <p:nvPr/>
        </p:nvSpPr>
        <p:spPr>
          <a:xfrm>
            <a:off x="1571110" y="4163788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Ellips 51">
            <a:extLst>
              <a:ext uri="{FF2B5EF4-FFF2-40B4-BE49-F238E27FC236}">
                <a16:creationId xmlns:a16="http://schemas.microsoft.com/office/drawing/2014/main" id="{88B6F02F-53E3-48F3-8557-D78F3182DBA1}"/>
              </a:ext>
            </a:extLst>
          </p:cNvPr>
          <p:cNvSpPr/>
          <p:nvPr/>
        </p:nvSpPr>
        <p:spPr>
          <a:xfrm>
            <a:off x="1857144" y="319959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Ellips 52">
            <a:extLst>
              <a:ext uri="{FF2B5EF4-FFF2-40B4-BE49-F238E27FC236}">
                <a16:creationId xmlns:a16="http://schemas.microsoft.com/office/drawing/2014/main" id="{A7DFA592-CDB1-40A6-9BD2-F66938085C0E}"/>
              </a:ext>
            </a:extLst>
          </p:cNvPr>
          <p:cNvSpPr/>
          <p:nvPr/>
        </p:nvSpPr>
        <p:spPr>
          <a:xfrm>
            <a:off x="1886718" y="439959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1F03A865-E6D7-4608-B7A0-2038C2AB8BA8}"/>
              </a:ext>
            </a:extLst>
          </p:cNvPr>
          <p:cNvCxnSpPr>
            <a:stCxn id="2" idx="0"/>
            <a:endCxn id="52" idx="4"/>
          </p:cNvCxnSpPr>
          <p:nvPr/>
        </p:nvCxnSpPr>
        <p:spPr>
          <a:xfrm flipH="1" flipV="1">
            <a:off x="1939588" y="3366406"/>
            <a:ext cx="99634" cy="3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1118ADDD-D29B-4E29-8641-CF1E093D1693}"/>
              </a:ext>
            </a:extLst>
          </p:cNvPr>
          <p:cNvCxnSpPr>
            <a:stCxn id="2" idx="2"/>
            <a:endCxn id="47" idx="5"/>
          </p:cNvCxnSpPr>
          <p:nvPr/>
        </p:nvCxnSpPr>
        <p:spPr>
          <a:xfrm flipH="1" flipV="1">
            <a:off x="1629407" y="3536087"/>
            <a:ext cx="292426" cy="24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ACE129FF-CDE3-4884-A62E-B0155E167091}"/>
              </a:ext>
            </a:extLst>
          </p:cNvPr>
          <p:cNvCxnSpPr>
            <a:cxnSpLocks/>
            <a:stCxn id="2" idx="3"/>
            <a:endCxn id="51" idx="7"/>
          </p:cNvCxnSpPr>
          <p:nvPr/>
        </p:nvCxnSpPr>
        <p:spPr>
          <a:xfrm flipH="1">
            <a:off x="1711850" y="3864122"/>
            <a:ext cx="244365" cy="32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koppling 53">
            <a:extLst>
              <a:ext uri="{FF2B5EF4-FFF2-40B4-BE49-F238E27FC236}">
                <a16:creationId xmlns:a16="http://schemas.microsoft.com/office/drawing/2014/main" id="{DF2D0AF7-FABB-48FB-A634-F9945848E75F}"/>
              </a:ext>
            </a:extLst>
          </p:cNvPr>
          <p:cNvCxnSpPr>
            <a:stCxn id="2" idx="4"/>
            <a:endCxn id="53" idx="0"/>
          </p:cNvCxnSpPr>
          <p:nvPr/>
        </p:nvCxnSpPr>
        <p:spPr>
          <a:xfrm flipH="1">
            <a:off x="1969162" y="3897986"/>
            <a:ext cx="70060" cy="50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 55">
            <a:extLst>
              <a:ext uri="{FF2B5EF4-FFF2-40B4-BE49-F238E27FC236}">
                <a16:creationId xmlns:a16="http://schemas.microsoft.com/office/drawing/2014/main" id="{191FA059-BD35-413D-88D2-E781E0819251}"/>
              </a:ext>
            </a:extLst>
          </p:cNvPr>
          <p:cNvSpPr/>
          <p:nvPr/>
        </p:nvSpPr>
        <p:spPr>
          <a:xfrm>
            <a:off x="4204843" y="531441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Ellips 56">
            <a:extLst>
              <a:ext uri="{FF2B5EF4-FFF2-40B4-BE49-F238E27FC236}">
                <a16:creationId xmlns:a16="http://schemas.microsoft.com/office/drawing/2014/main" id="{1576E5CD-C495-42D8-8E5B-3585A5DFC2BE}"/>
              </a:ext>
            </a:extLst>
          </p:cNvPr>
          <p:cNvSpPr/>
          <p:nvPr/>
        </p:nvSpPr>
        <p:spPr>
          <a:xfrm>
            <a:off x="4287287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Ellips 57">
            <a:extLst>
              <a:ext uri="{FF2B5EF4-FFF2-40B4-BE49-F238E27FC236}">
                <a16:creationId xmlns:a16="http://schemas.microsoft.com/office/drawing/2014/main" id="{568A53C0-0746-4EE3-AFAF-4E641192D246}"/>
              </a:ext>
            </a:extLst>
          </p:cNvPr>
          <p:cNvSpPr/>
          <p:nvPr/>
        </p:nvSpPr>
        <p:spPr>
          <a:xfrm>
            <a:off x="4934530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Ellips 58">
            <a:extLst>
              <a:ext uri="{FF2B5EF4-FFF2-40B4-BE49-F238E27FC236}">
                <a16:creationId xmlns:a16="http://schemas.microsoft.com/office/drawing/2014/main" id="{6D0C7953-C529-4FB6-86F6-1DB94285B513}"/>
              </a:ext>
            </a:extLst>
          </p:cNvPr>
          <p:cNvSpPr/>
          <p:nvPr/>
        </p:nvSpPr>
        <p:spPr>
          <a:xfrm>
            <a:off x="4604574" y="649168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0" name="Rak pilkoppling 59">
            <a:extLst>
              <a:ext uri="{FF2B5EF4-FFF2-40B4-BE49-F238E27FC236}">
                <a16:creationId xmlns:a16="http://schemas.microsoft.com/office/drawing/2014/main" id="{2666D20E-F36D-4D2D-9A98-587FFFE78B9B}"/>
              </a:ext>
            </a:extLst>
          </p:cNvPr>
          <p:cNvCxnSpPr>
            <a:cxnSpLocks/>
            <a:stCxn id="21" idx="0"/>
            <a:endCxn id="56" idx="3"/>
          </p:cNvCxnSpPr>
          <p:nvPr/>
        </p:nvCxnSpPr>
        <p:spPr>
          <a:xfrm flipV="1">
            <a:off x="4051083" y="5456797"/>
            <a:ext cx="177907" cy="26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koppling 61">
            <a:extLst>
              <a:ext uri="{FF2B5EF4-FFF2-40B4-BE49-F238E27FC236}">
                <a16:creationId xmlns:a16="http://schemas.microsoft.com/office/drawing/2014/main" id="{B3605F02-FC76-4201-B5C0-77316A7D94A2}"/>
              </a:ext>
            </a:extLst>
          </p:cNvPr>
          <p:cNvCxnSpPr>
            <a:stCxn id="21" idx="4"/>
            <a:endCxn id="57" idx="1"/>
          </p:cNvCxnSpPr>
          <p:nvPr/>
        </p:nvCxnSpPr>
        <p:spPr>
          <a:xfrm>
            <a:off x="4051083" y="5948298"/>
            <a:ext cx="260351" cy="21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Rak pilkoppling 320">
            <a:extLst>
              <a:ext uri="{FF2B5EF4-FFF2-40B4-BE49-F238E27FC236}">
                <a16:creationId xmlns:a16="http://schemas.microsoft.com/office/drawing/2014/main" id="{D53020D0-15F8-4E15-9A8D-5BD18085716D}"/>
              </a:ext>
            </a:extLst>
          </p:cNvPr>
          <p:cNvCxnSpPr>
            <a:stCxn id="57" idx="5"/>
            <a:endCxn id="59" idx="0"/>
          </p:cNvCxnSpPr>
          <p:nvPr/>
        </p:nvCxnSpPr>
        <p:spPr>
          <a:xfrm>
            <a:off x="4428027" y="6285001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Rak pilkoppling 322">
            <a:extLst>
              <a:ext uri="{FF2B5EF4-FFF2-40B4-BE49-F238E27FC236}">
                <a16:creationId xmlns:a16="http://schemas.microsoft.com/office/drawing/2014/main" id="{14962BA1-1B83-4E3E-8396-69634F1CE594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4452174" y="6226025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 68">
            <a:extLst>
              <a:ext uri="{FF2B5EF4-FFF2-40B4-BE49-F238E27FC236}">
                <a16:creationId xmlns:a16="http://schemas.microsoft.com/office/drawing/2014/main" id="{5DFF336F-B347-43AB-BAF7-3AECC4E977BF}"/>
              </a:ext>
            </a:extLst>
          </p:cNvPr>
          <p:cNvSpPr/>
          <p:nvPr/>
        </p:nvSpPr>
        <p:spPr>
          <a:xfrm>
            <a:off x="7601718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Ellips 69">
            <a:extLst>
              <a:ext uri="{FF2B5EF4-FFF2-40B4-BE49-F238E27FC236}">
                <a16:creationId xmlns:a16="http://schemas.microsoft.com/office/drawing/2014/main" id="{BA2DAF78-CA71-41A5-98C6-EB772446E690}"/>
              </a:ext>
            </a:extLst>
          </p:cNvPr>
          <p:cNvSpPr/>
          <p:nvPr/>
        </p:nvSpPr>
        <p:spPr>
          <a:xfrm>
            <a:off x="8248961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1" name="Ellips 70">
            <a:extLst>
              <a:ext uri="{FF2B5EF4-FFF2-40B4-BE49-F238E27FC236}">
                <a16:creationId xmlns:a16="http://schemas.microsoft.com/office/drawing/2014/main" id="{6027E829-D282-44D0-8824-44DFC0401A7E}"/>
              </a:ext>
            </a:extLst>
          </p:cNvPr>
          <p:cNvSpPr/>
          <p:nvPr/>
        </p:nvSpPr>
        <p:spPr>
          <a:xfrm>
            <a:off x="7919005" y="6349302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2" name="Rak pilkoppling 71">
            <a:extLst>
              <a:ext uri="{FF2B5EF4-FFF2-40B4-BE49-F238E27FC236}">
                <a16:creationId xmlns:a16="http://schemas.microsoft.com/office/drawing/2014/main" id="{B775AB7B-679D-4AE8-AEF1-AAF2522BA763}"/>
              </a:ext>
            </a:extLst>
          </p:cNvPr>
          <p:cNvCxnSpPr>
            <a:stCxn id="69" idx="5"/>
            <a:endCxn id="71" idx="0"/>
          </p:cNvCxnSpPr>
          <p:nvPr/>
        </p:nvCxnSpPr>
        <p:spPr>
          <a:xfrm>
            <a:off x="7742458" y="6142620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ak pilkoppling 72">
            <a:extLst>
              <a:ext uri="{FF2B5EF4-FFF2-40B4-BE49-F238E27FC236}">
                <a16:creationId xmlns:a16="http://schemas.microsoft.com/office/drawing/2014/main" id="{41DEDD62-F215-4BFA-BA2D-7D49D9D54E4A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7766605" y="6083644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Rak pilkoppling 324">
            <a:extLst>
              <a:ext uri="{FF2B5EF4-FFF2-40B4-BE49-F238E27FC236}">
                <a16:creationId xmlns:a16="http://schemas.microsoft.com/office/drawing/2014/main" id="{8D3F675B-3E00-4C76-8F66-B9E845803062}"/>
              </a:ext>
            </a:extLst>
          </p:cNvPr>
          <p:cNvCxnSpPr>
            <a:stCxn id="39" idx="6"/>
            <a:endCxn id="69" idx="1"/>
          </p:cNvCxnSpPr>
          <p:nvPr/>
        </p:nvCxnSpPr>
        <p:spPr>
          <a:xfrm>
            <a:off x="7211641" y="5866544"/>
            <a:ext cx="414224" cy="15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 75">
            <a:extLst>
              <a:ext uri="{FF2B5EF4-FFF2-40B4-BE49-F238E27FC236}">
                <a16:creationId xmlns:a16="http://schemas.microsoft.com/office/drawing/2014/main" id="{41C9541F-7143-4430-8D5A-AD1B1CBBACCD}"/>
              </a:ext>
            </a:extLst>
          </p:cNvPr>
          <p:cNvSpPr/>
          <p:nvPr/>
        </p:nvSpPr>
        <p:spPr>
          <a:xfrm>
            <a:off x="7354205" y="508085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7" name="Ellips 76">
            <a:extLst>
              <a:ext uri="{FF2B5EF4-FFF2-40B4-BE49-F238E27FC236}">
                <a16:creationId xmlns:a16="http://schemas.microsoft.com/office/drawing/2014/main" id="{498513D8-5044-4318-A937-38B03EBBD7E3}"/>
              </a:ext>
            </a:extLst>
          </p:cNvPr>
          <p:cNvSpPr/>
          <p:nvPr/>
        </p:nvSpPr>
        <p:spPr>
          <a:xfrm>
            <a:off x="7860477" y="4926255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8" name="Ellips 77">
            <a:extLst>
              <a:ext uri="{FF2B5EF4-FFF2-40B4-BE49-F238E27FC236}">
                <a16:creationId xmlns:a16="http://schemas.microsoft.com/office/drawing/2014/main" id="{03763AC3-C7CB-4F1F-A804-335EFD765305}"/>
              </a:ext>
            </a:extLst>
          </p:cNvPr>
          <p:cNvSpPr/>
          <p:nvPr/>
        </p:nvSpPr>
        <p:spPr>
          <a:xfrm>
            <a:off x="7925339" y="524766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9" name="Rak pilkoppling 78">
            <a:extLst>
              <a:ext uri="{FF2B5EF4-FFF2-40B4-BE49-F238E27FC236}">
                <a16:creationId xmlns:a16="http://schemas.microsoft.com/office/drawing/2014/main" id="{653A9414-61C8-47EF-90BB-C631FBB529AF}"/>
              </a:ext>
            </a:extLst>
          </p:cNvPr>
          <p:cNvCxnSpPr>
            <a:cxnSpLocks/>
            <a:stCxn id="76" idx="5"/>
            <a:endCxn id="78" idx="2"/>
          </p:cNvCxnSpPr>
          <p:nvPr/>
        </p:nvCxnSpPr>
        <p:spPr>
          <a:xfrm>
            <a:off x="7494945" y="5223231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ak pilkoppling 79">
            <a:extLst>
              <a:ext uri="{FF2B5EF4-FFF2-40B4-BE49-F238E27FC236}">
                <a16:creationId xmlns:a16="http://schemas.microsoft.com/office/drawing/2014/main" id="{50EE2CA0-840B-48F9-8ED6-F76D91E91F3B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7494945" y="5068636"/>
            <a:ext cx="389679" cy="3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Rak pilkoppling 329">
            <a:extLst>
              <a:ext uri="{FF2B5EF4-FFF2-40B4-BE49-F238E27FC236}">
                <a16:creationId xmlns:a16="http://schemas.microsoft.com/office/drawing/2014/main" id="{0DC8EE3D-74A0-4436-A091-5F01502E1191}"/>
              </a:ext>
            </a:extLst>
          </p:cNvPr>
          <p:cNvCxnSpPr>
            <a:cxnSpLocks/>
            <a:stCxn id="39" idx="0"/>
            <a:endCxn id="76" idx="4"/>
          </p:cNvCxnSpPr>
          <p:nvPr/>
        </p:nvCxnSpPr>
        <p:spPr>
          <a:xfrm flipV="1">
            <a:off x="7094252" y="5247660"/>
            <a:ext cx="342397" cy="50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 89">
            <a:extLst>
              <a:ext uri="{FF2B5EF4-FFF2-40B4-BE49-F238E27FC236}">
                <a16:creationId xmlns:a16="http://schemas.microsoft.com/office/drawing/2014/main" id="{50FAF01E-F6E5-431D-8809-A0121F0338AD}"/>
              </a:ext>
            </a:extLst>
          </p:cNvPr>
          <p:cNvSpPr/>
          <p:nvPr/>
        </p:nvSpPr>
        <p:spPr>
          <a:xfrm>
            <a:off x="7778034" y="156063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1" name="Ellips 90">
            <a:extLst>
              <a:ext uri="{FF2B5EF4-FFF2-40B4-BE49-F238E27FC236}">
                <a16:creationId xmlns:a16="http://schemas.microsoft.com/office/drawing/2014/main" id="{0F3F2916-5533-4BFE-8843-B0CD5514EE59}"/>
              </a:ext>
            </a:extLst>
          </p:cNvPr>
          <p:cNvSpPr/>
          <p:nvPr/>
        </p:nvSpPr>
        <p:spPr>
          <a:xfrm>
            <a:off x="8083843" y="115901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2" name="Ellips 91">
            <a:extLst>
              <a:ext uri="{FF2B5EF4-FFF2-40B4-BE49-F238E27FC236}">
                <a16:creationId xmlns:a16="http://schemas.microsoft.com/office/drawing/2014/main" id="{43C9C1F8-ADDF-4090-A180-4DBAFF79FEA7}"/>
              </a:ext>
            </a:extLst>
          </p:cNvPr>
          <p:cNvSpPr/>
          <p:nvPr/>
        </p:nvSpPr>
        <p:spPr>
          <a:xfrm>
            <a:off x="8349168" y="172744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93" name="Rak pilkoppling 92">
            <a:extLst>
              <a:ext uri="{FF2B5EF4-FFF2-40B4-BE49-F238E27FC236}">
                <a16:creationId xmlns:a16="http://schemas.microsoft.com/office/drawing/2014/main" id="{636AC446-3250-4C43-8962-4CE8B805C57B}"/>
              </a:ext>
            </a:extLst>
          </p:cNvPr>
          <p:cNvCxnSpPr>
            <a:cxnSpLocks/>
            <a:stCxn id="90" idx="5"/>
            <a:endCxn id="92" idx="2"/>
          </p:cNvCxnSpPr>
          <p:nvPr/>
        </p:nvCxnSpPr>
        <p:spPr>
          <a:xfrm>
            <a:off x="7918774" y="1703015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ak pilkoppling 93">
            <a:extLst>
              <a:ext uri="{FF2B5EF4-FFF2-40B4-BE49-F238E27FC236}">
                <a16:creationId xmlns:a16="http://schemas.microsoft.com/office/drawing/2014/main" id="{012FB766-129B-44B0-BE64-C44260C1FD68}"/>
              </a:ext>
            </a:extLst>
          </p:cNvPr>
          <p:cNvCxnSpPr>
            <a:cxnSpLocks/>
            <a:stCxn id="90" idx="7"/>
            <a:endCxn id="91" idx="3"/>
          </p:cNvCxnSpPr>
          <p:nvPr/>
        </p:nvCxnSpPr>
        <p:spPr>
          <a:xfrm flipV="1">
            <a:off x="7918774" y="1301398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Rak pilkoppling 336">
            <a:extLst>
              <a:ext uri="{FF2B5EF4-FFF2-40B4-BE49-F238E27FC236}">
                <a16:creationId xmlns:a16="http://schemas.microsoft.com/office/drawing/2014/main" id="{6A184A51-67FC-4554-9099-0BAEC4BA413C}"/>
              </a:ext>
            </a:extLst>
          </p:cNvPr>
          <p:cNvCxnSpPr>
            <a:stCxn id="38" idx="6"/>
            <a:endCxn id="90" idx="2"/>
          </p:cNvCxnSpPr>
          <p:nvPr/>
        </p:nvCxnSpPr>
        <p:spPr>
          <a:xfrm flipV="1">
            <a:off x="7417021" y="1644039"/>
            <a:ext cx="361013" cy="16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objekt 4">
            <a:hlinkClick r:id="rId3"/>
            <a:extLst>
              <a:ext uri="{FF2B5EF4-FFF2-40B4-BE49-F238E27FC236}">
                <a16:creationId xmlns:a16="http://schemas.microsoft.com/office/drawing/2014/main" id="{86DA08FF-FEA2-4296-A418-411747FF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93" y="2598882"/>
            <a:ext cx="4705655" cy="2302944"/>
          </a:xfrm>
          <a:prstGeom prst="rect">
            <a:avLst/>
          </a:prstGeom>
        </p:spPr>
      </p:pic>
      <p:pic>
        <p:nvPicPr>
          <p:cNvPr id="66" name="Bildobjekt 65">
            <a:extLst>
              <a:ext uri="{FF2B5EF4-FFF2-40B4-BE49-F238E27FC236}">
                <a16:creationId xmlns:a16="http://schemas.microsoft.com/office/drawing/2014/main" id="{946CB751-E724-4EFC-BAE7-0CBAFADE3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Bildobjekt 66">
            <a:extLst>
              <a:ext uri="{FF2B5EF4-FFF2-40B4-BE49-F238E27FC236}">
                <a16:creationId xmlns:a16="http://schemas.microsoft.com/office/drawing/2014/main" id="{A822F308-5A2F-4D68-A137-415F429C4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3366270" y="7421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Bildobjekt 67">
            <a:extLst>
              <a:ext uri="{FF2B5EF4-FFF2-40B4-BE49-F238E27FC236}">
                <a16:creationId xmlns:a16="http://schemas.microsoft.com/office/drawing/2014/main" id="{31752C83-92E6-4E37-897A-777B6B749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6868744" y="592060"/>
            <a:ext cx="2015374" cy="2015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Bildobjekt 73">
            <a:extLst>
              <a:ext uri="{FF2B5EF4-FFF2-40B4-BE49-F238E27FC236}">
                <a16:creationId xmlns:a16="http://schemas.microsoft.com/office/drawing/2014/main" id="{5A4A6588-782D-4B11-BDD1-2CDA98942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3595703" y="49634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Bildobjekt 74">
            <a:extLst>
              <a:ext uri="{FF2B5EF4-FFF2-40B4-BE49-F238E27FC236}">
                <a16:creationId xmlns:a16="http://schemas.microsoft.com/office/drawing/2014/main" id="{F4E458A1-1811-4B9E-8EF6-935253E58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6662525" y="4759379"/>
            <a:ext cx="2095233" cy="2095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Bildobjekt 9" descr="En bild som visar elektronik, bil, busshållplats, lastbil&#10;&#10;Automatiskt genererad beskrivning">
            <a:extLst>
              <a:ext uri="{FF2B5EF4-FFF2-40B4-BE49-F238E27FC236}">
                <a16:creationId xmlns:a16="http://schemas.microsoft.com/office/drawing/2014/main" id="{0F9B131C-9694-470F-84A3-04A7825DF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8884118" y="2542883"/>
            <a:ext cx="3051445" cy="203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Technology Stack – Web technology</a:t>
            </a:r>
            <a:endParaRPr sz="3200" b="1" dirty="0"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867" y="1087234"/>
            <a:ext cx="8408867" cy="560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88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634802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RDF</a:t>
            </a:r>
          </a:p>
          <a:p>
            <a:r>
              <a:rPr lang="en-US" sz="2800" dirty="0"/>
              <a:t>Resource Description Framework</a:t>
            </a:r>
          </a:p>
          <a:p>
            <a:endParaRPr lang="en-US" sz="2800" dirty="0"/>
          </a:p>
          <a:p>
            <a:r>
              <a:rPr lang="en-US" sz="2800" b="1" dirty="0"/>
              <a:t>RDFS</a:t>
            </a:r>
          </a:p>
          <a:p>
            <a:r>
              <a:rPr lang="en-US" sz="2800" dirty="0"/>
              <a:t>Resource Description Framework Schema</a:t>
            </a:r>
          </a:p>
          <a:p>
            <a:endParaRPr lang="en-US" sz="2800" dirty="0"/>
          </a:p>
          <a:p>
            <a:r>
              <a:rPr lang="en-US" sz="2800" b="1" dirty="0"/>
              <a:t>SPARQL</a:t>
            </a:r>
          </a:p>
          <a:p>
            <a:r>
              <a:rPr lang="en-US" sz="2800" dirty="0"/>
              <a:t>SPARQL protocol and RDF Query Language</a:t>
            </a:r>
          </a:p>
          <a:p>
            <a:endParaRPr lang="en-US" sz="2800" dirty="0"/>
          </a:p>
          <a:p>
            <a:r>
              <a:rPr lang="en-US" sz="2800" b="1" dirty="0"/>
              <a:t>OWL</a:t>
            </a:r>
          </a:p>
          <a:p>
            <a:r>
              <a:rPr lang="en-US" sz="2800" dirty="0"/>
              <a:t>Web Ontology Language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09398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273" y="1550182"/>
            <a:ext cx="6677033" cy="34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506" y="4646860"/>
            <a:ext cx="4473800" cy="20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A708778-8C63-4ED4-AD89-F39E4503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578" y="273779"/>
            <a:ext cx="2095500" cy="2266950"/>
          </a:xfrm>
          <a:prstGeom prst="rect">
            <a:avLst/>
          </a:prstGeom>
        </p:spPr>
      </p:pic>
      <p:sp>
        <p:nvSpPr>
          <p:cNvPr id="7" name="Google Shape;387;p53">
            <a:extLst>
              <a:ext uri="{FF2B5EF4-FFF2-40B4-BE49-F238E27FC236}">
                <a16:creationId xmlns:a16="http://schemas.microsoft.com/office/drawing/2014/main" id="{534F4C06-3E6F-4B3B-B100-390CC2DD6C70}"/>
              </a:ext>
            </a:extLst>
          </p:cNvPr>
          <p:cNvSpPr txBox="1"/>
          <p:nvPr/>
        </p:nvSpPr>
        <p:spPr>
          <a:xfrm>
            <a:off x="609599" y="998367"/>
            <a:ext cx="7494165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 – Resource Description Framework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5D8B767-29E7-4A70-96C7-EBCEB9B7AD1F}"/>
              </a:ext>
            </a:extLst>
          </p:cNvPr>
          <p:cNvSpPr txBox="1"/>
          <p:nvPr/>
        </p:nvSpPr>
        <p:spPr>
          <a:xfrm>
            <a:off x="8508733" y="4963166"/>
            <a:ext cx="1334211" cy="5847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A Fact!</a:t>
            </a:r>
            <a:endParaRPr lang="en-SE" sz="3200" dirty="0"/>
          </a:p>
        </p:txBody>
      </p:sp>
    </p:spTree>
    <p:extLst>
      <p:ext uri="{BB962C8B-B14F-4D97-AF65-F5344CB8AC3E}">
        <p14:creationId xmlns:p14="http://schemas.microsoft.com/office/powerpoint/2010/main" val="163763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4" y="1290434"/>
            <a:ext cx="9949801" cy="51538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5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>
                <a:latin typeface="+mn-lt"/>
              </a:rPr>
              <a:t>Agenda</a:t>
            </a:r>
            <a:endParaRPr sz="3200" b="1" dirty="0">
              <a:latin typeface="+mn-lt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99111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mtClean="0"/>
              <a:t>Hva inneholder </a:t>
            </a:r>
            <a:r>
              <a:rPr lang="en-US" sz="2800" smtClean="0"/>
              <a:t>V440 </a:t>
            </a:r>
            <a:r>
              <a:rPr lang="en-US" sz="2800" smtClean="0"/>
              <a:t>og V441?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mtClean="0"/>
              <a:t>Kort introduksjon til Lenkede Data og Semantisk Web (LD/SW)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mtClean="0"/>
              <a:t>Forankring i standarder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mtClean="0"/>
              <a:t>Hvorfor lage ontologier for V440/ V441?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mtClean="0"/>
              <a:t>Prosessen fram mot en V440 ontologi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mtClean="0"/>
              <a:t>Hvordan får jeg tak i ontologiene?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759" y="6162710"/>
            <a:ext cx="1247619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4821228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RDFS – RDF Schema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1" y="1783901"/>
            <a:ext cx="10280215" cy="479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4112600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53"/>
          <p:cNvSpPr/>
          <p:nvPr/>
        </p:nvSpPr>
        <p:spPr>
          <a:xfrm>
            <a:off x="7089933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940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SPARQL – Querying the semantic web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847725" y="2409825"/>
            <a:ext cx="5458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SELECT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WHERE {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}   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8A374CD-78D1-4048-96E9-8010A578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97" y="2835019"/>
            <a:ext cx="4842934" cy="302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 18">
            <a:extLst>
              <a:ext uri="{FF2B5EF4-FFF2-40B4-BE49-F238E27FC236}">
                <a16:creationId xmlns:a16="http://schemas.microsoft.com/office/drawing/2014/main" id="{B473A23B-5D3C-4711-8E9C-6A2590E45768}"/>
              </a:ext>
            </a:extLst>
          </p:cNvPr>
          <p:cNvSpPr/>
          <p:nvPr/>
        </p:nvSpPr>
        <p:spPr>
          <a:xfrm>
            <a:off x="10038620" y="3503806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Mother</a:t>
            </a:r>
            <a:endParaRPr lang="en-SE" sz="1600" dirty="0"/>
          </a:p>
        </p:txBody>
      </p:sp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OWL – Ontologies (RDFS++)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83834" y="1981201"/>
            <a:ext cx="8599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Web Ontology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OWL includes RDFS plus much more: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Class “Mother” is the intersection of classes “Parent” and “Woman”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My class “Wall” is equivalent to the class “</a:t>
            </a:r>
            <a:r>
              <a:rPr lang="en-US" sz="2400" i="1" dirty="0" err="1"/>
              <a:t>IfcWall</a:t>
            </a:r>
            <a:r>
              <a:rPr lang="en-US" sz="2400" i="1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</a:t>
            </a:r>
            <a:r>
              <a:rPr lang="en-US" sz="2400" i="1" dirty="0" err="1"/>
              <a:t>System-A:BridgeA</a:t>
            </a:r>
            <a:r>
              <a:rPr lang="en-US" sz="2400" i="1" dirty="0"/>
              <a:t> is the same as </a:t>
            </a:r>
            <a:r>
              <a:rPr lang="en-US" sz="2400" i="1" dirty="0" err="1"/>
              <a:t>System-X:BridgeX</a:t>
            </a: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OWL allows you to easily express the relationships between different ontologies using a standard annotation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reasoning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Inferring new triples (knowledge) from existing 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This individual belongs to “Parent” and “Woman” =&gt; Must be a “Mother”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92" y="238126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Bildobjekt 3" descr="En bild som visar person, liten, flicka, utomhus&#10;&#10;Automatiskt genererad beskrivning">
            <a:extLst>
              <a:ext uri="{FF2B5EF4-FFF2-40B4-BE49-F238E27FC236}">
                <a16:creationId xmlns:a16="http://schemas.microsoft.com/office/drawing/2014/main" id="{5B27A5DD-FC15-4CE1-8F1A-5AEB6A51F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22970" y="4922945"/>
            <a:ext cx="2360666" cy="1573777"/>
          </a:xfrm>
          <a:prstGeom prst="rect">
            <a:avLst/>
          </a:prstGeom>
        </p:spPr>
      </p:pic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9ACDDDF5-95E2-4E06-84B6-7246B7A8B744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9878761" y="4243358"/>
            <a:ext cx="319718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 7">
            <a:extLst>
              <a:ext uri="{FF2B5EF4-FFF2-40B4-BE49-F238E27FC236}">
                <a16:creationId xmlns:a16="http://schemas.microsoft.com/office/drawing/2014/main" id="{8AA8F3CD-E5D1-4C98-9877-6E4036E4DF74}"/>
              </a:ext>
            </a:extLst>
          </p:cNvPr>
          <p:cNvSpPr/>
          <p:nvPr/>
        </p:nvSpPr>
        <p:spPr>
          <a:xfrm>
            <a:off x="9283485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Woman</a:t>
            </a:r>
            <a:endParaRPr lang="en-SE" sz="1600" dirty="0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1CB9A070-B0B9-46DA-AFD4-ADC554ADB749}"/>
              </a:ext>
            </a:extLst>
          </p:cNvPr>
          <p:cNvSpPr/>
          <p:nvPr/>
        </p:nvSpPr>
        <p:spPr>
          <a:xfrm>
            <a:off x="10869894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Parent</a:t>
            </a:r>
            <a:endParaRPr lang="en-SE" sz="1600" dirty="0"/>
          </a:p>
        </p:txBody>
      </p: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22B09700-6D8F-4862-8609-36191F062DB1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10337964" y="4243358"/>
            <a:ext cx="1127206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95DA588E-549E-4301-B9D9-8E1317939945}"/>
              </a:ext>
            </a:extLst>
          </p:cNvPr>
          <p:cNvSpPr txBox="1"/>
          <p:nvPr/>
        </p:nvSpPr>
        <p:spPr>
          <a:xfrm>
            <a:off x="10650515" y="449274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FDA050B6-598C-47B1-B0CF-EF05A05DD251}"/>
              </a:ext>
            </a:extLst>
          </p:cNvPr>
          <p:cNvSpPr txBox="1"/>
          <p:nvPr/>
        </p:nvSpPr>
        <p:spPr>
          <a:xfrm>
            <a:off x="9435885" y="444465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503E026C-EC3C-46BA-B9C3-D2324F7DB512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10271285" y="4018312"/>
            <a:ext cx="362611" cy="91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6C88C48A-2003-4892-958C-7FC2C122FAD6}"/>
              </a:ext>
            </a:extLst>
          </p:cNvPr>
          <p:cNvSpPr txBox="1"/>
          <p:nvPr/>
        </p:nvSpPr>
        <p:spPr>
          <a:xfrm>
            <a:off x="10423685" y="4228968"/>
            <a:ext cx="681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</p:spTree>
    <p:extLst>
      <p:ext uri="{BB962C8B-B14F-4D97-AF65-F5344CB8AC3E}">
        <p14:creationId xmlns:p14="http://schemas.microsoft.com/office/powerpoint/2010/main" val="406686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build="p" bldLvl="2"/>
      <p:bldP spid="8" grpId="0" animBg="1"/>
      <p:bldP spid="11" grpId="0" animBg="1"/>
      <p:bldP spid="14" grpId="0"/>
      <p:bldP spid="17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2723" y="84816"/>
            <a:ext cx="11085403" cy="925837"/>
          </a:xfrm>
        </p:spPr>
        <p:txBody>
          <a:bodyPr>
            <a:normAutofit/>
          </a:bodyPr>
          <a:lstStyle/>
          <a:p>
            <a:r>
              <a:rPr lang="nb-NO" sz="3200" smtClean="0"/>
              <a:t>EUROTL: Eksempel </a:t>
            </a:r>
            <a:r>
              <a:rPr lang="nb-NO" sz="3200"/>
              <a:t>på «Linking Rule Sets»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355"/>
          <a:stretch/>
        </p:blipFill>
        <p:spPr>
          <a:xfrm>
            <a:off x="1171122" y="925402"/>
            <a:ext cx="8792451" cy="49419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67699" y="101731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   </a:t>
            </a:r>
            <a:endParaRPr lang="en-GB"/>
          </a:p>
        </p:txBody>
      </p: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0AAB4FBE-CDD7-44FE-BF67-55740DA36530}"/>
              </a:ext>
            </a:extLst>
          </p:cNvPr>
          <p:cNvSpPr/>
          <p:nvPr/>
        </p:nvSpPr>
        <p:spPr>
          <a:xfrm>
            <a:off x="6061676" y="2566548"/>
            <a:ext cx="4166450" cy="34299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E8BA7E-1857-4F59-A61A-0D6B83BE5225}"/>
              </a:ext>
            </a:extLst>
          </p:cNvPr>
          <p:cNvSpPr/>
          <p:nvPr/>
        </p:nvSpPr>
        <p:spPr>
          <a:xfrm>
            <a:off x="2487068" y="2189240"/>
            <a:ext cx="2597814" cy="1641329"/>
          </a:xfrm>
          <a:prstGeom prst="ellipse">
            <a:avLst/>
          </a:prstGeom>
          <a:solidFill>
            <a:srgbClr val="93A800"/>
          </a:solidFill>
          <a:ln>
            <a:solidFill>
              <a:srgbClr val="93A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018582" y="1448983"/>
            <a:ext cx="1268082" cy="319431"/>
          </a:xfrm>
          <a:prstGeom prst="roundRect">
            <a:avLst/>
          </a:prstGeom>
          <a:solidFill>
            <a:srgbClr val="A9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288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LD/SW </a:t>
            </a:r>
            <a:r>
              <a:rPr lang="en-US" sz="3200" b="1"/>
              <a:t>– </a:t>
            </a:r>
            <a:r>
              <a:rPr lang="en-US" sz="3200" b="1" smtClean="0"/>
              <a:t>Videre lesing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811531" y="1087230"/>
            <a:ext cx="6732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W3C - OWL language guide 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5"/>
              </a:rPr>
              <a:t>Intro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hlinkClick r:id="rId6"/>
              </a:rPr>
              <a:t>5 star open data</a:t>
            </a:r>
            <a:r>
              <a:rPr lang="en-GB" sz="2400" dirty="0"/>
              <a:t> 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7"/>
              </a:rPr>
              <a:t>Semantic web for dummies</a:t>
            </a:r>
            <a:r>
              <a:rPr lang="nb-NO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8"/>
              </a:rPr>
              <a:t>Programming the semantic web</a:t>
            </a:r>
            <a:endParaRPr lang="nb-NO" sz="2400" dirty="0">
              <a:hlinkClick r:id="rId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9"/>
              </a:rPr>
              <a:t>Linked Open Vocabularies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0"/>
              </a:rPr>
              <a:t>Protégé pizza tutorial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1"/>
              </a:rPr>
              <a:t>DBPedia</a:t>
            </a:r>
            <a:r>
              <a:rPr lang="en-US" sz="2400" dirty="0">
                <a:hlinkClick r:id="rId11"/>
              </a:rPr>
              <a:t> 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2"/>
              </a:rPr>
              <a:t>Linked Geodata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3"/>
              </a:rPr>
              <a:t>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4"/>
              </a:rPr>
              <a:t>LinkedDataHub</a:t>
            </a:r>
            <a:endParaRPr lang="en-SE" sz="2400" dirty="0"/>
          </a:p>
        </p:txBody>
      </p:sp>
      <p:pic>
        <p:nvPicPr>
          <p:cNvPr id="5" name="Bildobjekt 4" descr="En bild som visar spelare, mat&#10;&#10;Automatiskt genererad beskrivning">
            <a:hlinkClick r:id="rId7"/>
            <a:extLst>
              <a:ext uri="{FF2B5EF4-FFF2-40B4-BE49-F238E27FC236}">
                <a16:creationId xmlns:a16="http://schemas.microsoft.com/office/drawing/2014/main" id="{2B9EF7ED-6211-4762-8DBC-A97FA9CDAB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49037" y="1681976"/>
            <a:ext cx="893925" cy="1130815"/>
          </a:xfrm>
          <a:prstGeom prst="rect">
            <a:avLst/>
          </a:prstGeom>
        </p:spPr>
      </p:pic>
      <p:pic>
        <p:nvPicPr>
          <p:cNvPr id="7" name="Bildobjekt 6" descr="En bild som visar katt, svart, djur, lägger&#10;&#10;Automatiskt genererad beskrivning">
            <a:extLst>
              <a:ext uri="{FF2B5EF4-FFF2-40B4-BE49-F238E27FC236}">
                <a16:creationId xmlns:a16="http://schemas.microsoft.com/office/drawing/2014/main" id="{E8D27492-E4EB-4E57-971A-9913D56D18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9867" y="2482849"/>
            <a:ext cx="1014627" cy="1329161"/>
          </a:xfrm>
          <a:prstGeom prst="rect">
            <a:avLst/>
          </a:prstGeom>
        </p:spPr>
      </p:pic>
      <p:pic>
        <p:nvPicPr>
          <p:cNvPr id="9" name="Bildobjekt 8" descr="En bild som visar skärmbild&#10;&#10;Automatiskt genererad beskrivning">
            <a:extLst>
              <a:ext uri="{FF2B5EF4-FFF2-40B4-BE49-F238E27FC236}">
                <a16:creationId xmlns:a16="http://schemas.microsoft.com/office/drawing/2014/main" id="{E9674625-BECA-4FA3-89DC-3D3D750CE5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7007" y="5446714"/>
            <a:ext cx="9897856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4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Inspiration från ISO 12006-2</a:t>
            </a:r>
            <a:br>
              <a:rPr lang="sv-SE" dirty="0"/>
            </a:br>
            <a:r>
              <a:rPr lang="en-GB" sz="2200" b="1" dirty="0"/>
              <a:t>Building construction — Organization of information about construction works — Part 2: Framework for classification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52526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Construction </a:t>
            </a:r>
            <a:r>
              <a:rPr lang="sv-SE" dirty="0" err="1"/>
              <a:t>complex</a:t>
            </a:r>
            <a:endParaRPr lang="sv-SE" dirty="0"/>
          </a:p>
          <a:p>
            <a:pPr lvl="1"/>
            <a:r>
              <a:rPr lang="en-GB" dirty="0"/>
              <a:t>aggregate of </a:t>
            </a:r>
            <a:r>
              <a:rPr lang="en-GB" i="1" dirty="0"/>
              <a:t>construction entities</a:t>
            </a:r>
            <a:r>
              <a:rPr lang="en-GB" dirty="0"/>
              <a:t>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endParaRPr lang="sv-SE" dirty="0"/>
          </a:p>
          <a:p>
            <a:pPr lvl="1"/>
            <a:r>
              <a:rPr lang="en-GB" dirty="0"/>
              <a:t>an independent unit of the </a:t>
            </a:r>
            <a:r>
              <a:rPr lang="en-GB" i="1" dirty="0"/>
              <a:t>built environment</a:t>
            </a:r>
            <a:r>
              <a:rPr lang="en-GB" dirty="0"/>
              <a:t> with a characteristic spatial structure,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r>
              <a:rPr lang="sv-SE" dirty="0"/>
              <a:t> part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</a:p>
          <a:p>
            <a:r>
              <a:rPr lang="sv-SE" dirty="0"/>
              <a:t>Construction element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  <a:r>
              <a:rPr lang="en-GB" dirty="0"/>
              <a:t> with a characteristic technical function, form or position</a:t>
            </a:r>
            <a:endParaRPr lang="en-SE" dirty="0"/>
          </a:p>
          <a:p>
            <a:r>
              <a:rPr lang="sv-SE" dirty="0"/>
              <a:t>Construction process</a:t>
            </a:r>
          </a:p>
          <a:p>
            <a:pPr lvl="1"/>
            <a:r>
              <a:rPr lang="en-GB" dirty="0"/>
              <a:t>process which uses </a:t>
            </a:r>
            <a:r>
              <a:rPr lang="en-GB" i="1" dirty="0"/>
              <a:t>construction resources</a:t>
            </a:r>
            <a:r>
              <a:rPr lang="en-GB" dirty="0"/>
              <a:t> to achieve </a:t>
            </a:r>
            <a:r>
              <a:rPr lang="en-GB" i="1" dirty="0"/>
              <a:t>construction results</a:t>
            </a:r>
            <a:endParaRPr lang="en-SE" dirty="0"/>
          </a:p>
          <a:p>
            <a:pPr lvl="1"/>
            <a:endParaRPr lang="sv-SE" dirty="0"/>
          </a:p>
          <a:p>
            <a:endParaRPr lang="en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DF5272E-AC49-43C4-85F1-E457663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26" y="1345654"/>
            <a:ext cx="5463209" cy="4789177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DFF7EFF-9413-4E71-95CA-AEB3A8EAAFCA}"/>
              </a:ext>
            </a:extLst>
          </p:cNvPr>
          <p:cNvSpPr txBox="1"/>
          <p:nvPr/>
        </p:nvSpPr>
        <p:spPr>
          <a:xfrm>
            <a:off x="9669780" y="1725930"/>
            <a:ext cx="2246897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/>
              <a:t>V440 </a:t>
            </a:r>
            <a:r>
              <a:rPr lang="en-US" smtClean="0"/>
              <a:t>handler egentlig</a:t>
            </a:r>
            <a:r>
              <a:rPr lang="en-US" dirty="0"/>
              <a:t/>
            </a:r>
            <a:br>
              <a:rPr lang="en-US" dirty="0"/>
            </a:br>
            <a:r>
              <a:rPr lang="en-US"/>
              <a:t>om </a:t>
            </a:r>
            <a:r>
              <a:rPr lang="en-US" smtClean="0"/>
              <a:t>klassifikasjon</a:t>
            </a:r>
            <a:r>
              <a:rPr lang="en-US" dirty="0"/>
              <a:t>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844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365238"/>
            <a:ext cx="10515600" cy="76008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/>
              <a:t>Pilot </a:t>
            </a:r>
            <a:r>
              <a:rPr lang="sv-SE" smtClean="0"/>
              <a:t>for </a:t>
            </a:r>
            <a:r>
              <a:rPr lang="sv-SE" dirty="0"/>
              <a:t>CEN/TC442 </a:t>
            </a:r>
            <a:r>
              <a:rPr lang="sv-SE" dirty="0" err="1"/>
              <a:t>Semantic</a:t>
            </a:r>
            <a:r>
              <a:rPr lang="sv-SE" dirty="0"/>
              <a:t> </a:t>
            </a:r>
            <a:r>
              <a:rPr lang="sv-SE" dirty="0" err="1"/>
              <a:t>Modelling</a:t>
            </a:r>
            <a:r>
              <a:rPr lang="sv-SE" dirty="0"/>
              <a:t> and </a:t>
            </a:r>
            <a:r>
              <a:rPr lang="sv-SE" dirty="0" err="1"/>
              <a:t>Linking</a:t>
            </a:r>
            <a:r>
              <a:rPr lang="sv-SE" dirty="0"/>
              <a:t> Standard</a:t>
            </a:r>
            <a:br>
              <a:rPr lang="sv-SE" dirty="0"/>
            </a:br>
            <a:r>
              <a:rPr lang="sv-SE" dirty="0"/>
              <a:t>- Inklusive ontologin </a:t>
            </a:r>
            <a:r>
              <a:rPr lang="sv-SE" dirty="0" err="1"/>
              <a:t>basicsemantics-owl</a:t>
            </a:r>
            <a:endParaRPr lang="en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DC9DD72-029E-480E-A3F0-EAFB0BFE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292"/>
            <a:ext cx="6543675" cy="4705350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5C76A5C8-3A9C-46BE-AA88-07B0748D03F1}"/>
              </a:ext>
            </a:extLst>
          </p:cNvPr>
          <p:cNvSpPr txBox="1"/>
          <p:nvPr/>
        </p:nvSpPr>
        <p:spPr>
          <a:xfrm>
            <a:off x="6709719" y="1359243"/>
            <a:ext cx="5081199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How to model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1 – Terminology &amp; definitions alignment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Vocabulary/Thesaurus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2 – Data exchange/sharing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Ontology Open World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3 – Data integration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Ontology Closed World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Naming conventions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Decomposition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Quantity kind &amp; Units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Quantity modelling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Conceptual (top level) modelling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to link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1 – Weak linking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2 – Medium linking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 3 – Strong linking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024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FC2F5452-AF46-4149-9447-BEF209D8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54" y="407871"/>
            <a:ext cx="3300082" cy="2485505"/>
          </a:xfrm>
          <a:prstGeom prst="rect">
            <a:avLst/>
          </a:prstGeom>
        </p:spPr>
      </p:pic>
      <p:cxnSp>
        <p:nvCxnSpPr>
          <p:cNvPr id="7" name="Rak pilkoppling 9">
            <a:extLst>
              <a:ext uri="{FF2B5EF4-FFF2-40B4-BE49-F238E27FC236}">
                <a16:creationId xmlns:a16="http://schemas.microsoft.com/office/drawing/2014/main" id="{FAD8D78E-FDE1-4256-A6BE-7876FF944B8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616303" y="3161191"/>
            <a:ext cx="1" cy="851497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k pilkoppling 10">
            <a:extLst>
              <a:ext uri="{FF2B5EF4-FFF2-40B4-BE49-F238E27FC236}">
                <a16:creationId xmlns:a16="http://schemas.microsoft.com/office/drawing/2014/main" id="{0C5D0A41-D225-4E8B-A30E-EEECB99E4912}"/>
              </a:ext>
            </a:extLst>
          </p:cNvPr>
          <p:cNvCxnSpPr>
            <a:cxnSpLocks/>
          </p:cNvCxnSpPr>
          <p:nvPr/>
        </p:nvCxnSpPr>
        <p:spPr>
          <a:xfrm>
            <a:off x="4585590" y="5560083"/>
            <a:ext cx="144575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pilkoppling 13">
            <a:extLst>
              <a:ext uri="{FF2B5EF4-FFF2-40B4-BE49-F238E27FC236}">
                <a16:creationId xmlns:a16="http://schemas.microsoft.com/office/drawing/2014/main" id="{E6358437-4074-46D4-AAC0-FC8AE9125C4E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2859651" y="1650624"/>
            <a:ext cx="2623203" cy="53828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ruta 16">
            <a:extLst>
              <a:ext uri="{FF2B5EF4-FFF2-40B4-BE49-F238E27FC236}">
                <a16:creationId xmlns:a16="http://schemas.microsoft.com/office/drawing/2014/main" id="{5092CE1E-9851-407D-AC70-A65626C1774D}"/>
              </a:ext>
            </a:extLst>
          </p:cNvPr>
          <p:cNvSpPr txBox="1"/>
          <p:nvPr/>
        </p:nvSpPr>
        <p:spPr>
          <a:xfrm>
            <a:off x="1559461" y="3417714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D5D82312-C07F-4D5C-9D9F-D4D0EAA59776}"/>
              </a:ext>
            </a:extLst>
          </p:cNvPr>
          <p:cNvSpPr txBox="1">
            <a:spLocks/>
          </p:cNvSpPr>
          <p:nvPr/>
        </p:nvSpPr>
        <p:spPr>
          <a:xfrm>
            <a:off x="212260" y="52335"/>
            <a:ext cx="10515600" cy="6116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sv-SE" sz="2800" b="1">
                <a:latin typeface="+mn-lt"/>
                <a:ea typeface="+mn-ea"/>
                <a:cs typeface="+mn-cs"/>
              </a:rPr>
              <a:t>V440 Ontologien</a:t>
            </a:r>
            <a:endParaRPr lang="en-SE" sz="28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50AEF6F7-A5B2-43A1-BB1C-6AFF7841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56" y="1216619"/>
            <a:ext cx="2486695" cy="19445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FBF9B39A-6303-4CA2-A82B-9BAE2181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0" y="4047829"/>
            <a:ext cx="4543350" cy="2248012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90723E5C-8F28-4E2F-9E58-A3192818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20" y="3964625"/>
            <a:ext cx="2821255" cy="2248012"/>
          </a:xfrm>
          <a:prstGeom prst="rect">
            <a:avLst/>
          </a:prstGeom>
        </p:spPr>
      </p:pic>
      <p:cxnSp>
        <p:nvCxnSpPr>
          <p:cNvPr id="27" name="Rak pilkoppling 9">
            <a:extLst>
              <a:ext uri="{FF2B5EF4-FFF2-40B4-BE49-F238E27FC236}">
                <a16:creationId xmlns:a16="http://schemas.microsoft.com/office/drawing/2014/main" id="{E7A122DA-5D61-4FB3-9930-D6F84DD19C48}"/>
              </a:ext>
            </a:extLst>
          </p:cNvPr>
          <p:cNvCxnSpPr>
            <a:cxnSpLocks/>
          </p:cNvCxnSpPr>
          <p:nvPr/>
        </p:nvCxnSpPr>
        <p:spPr>
          <a:xfrm flipV="1">
            <a:off x="3070371" y="1986898"/>
            <a:ext cx="2487509" cy="267516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ak pilkoppling 9">
            <a:extLst>
              <a:ext uri="{FF2B5EF4-FFF2-40B4-BE49-F238E27FC236}">
                <a16:creationId xmlns:a16="http://schemas.microsoft.com/office/drawing/2014/main" id="{8C52CD83-1645-49C0-AA2F-A6DC5B418136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H="1" flipV="1">
            <a:off x="7132895" y="2893376"/>
            <a:ext cx="544253" cy="107124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ruta 16">
            <a:extLst>
              <a:ext uri="{FF2B5EF4-FFF2-40B4-BE49-F238E27FC236}">
                <a16:creationId xmlns:a16="http://schemas.microsoft.com/office/drawing/2014/main" id="{E9AEB6B0-873D-40E5-87E2-194AEC49D3AB}"/>
              </a:ext>
            </a:extLst>
          </p:cNvPr>
          <p:cNvSpPr txBox="1"/>
          <p:nvPr/>
        </p:nvSpPr>
        <p:spPr>
          <a:xfrm>
            <a:off x="4712617" y="5157336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51AFB924-C115-47F9-A75B-9C73C712E211}"/>
              </a:ext>
            </a:extLst>
          </p:cNvPr>
          <p:cNvSpPr txBox="1"/>
          <p:nvPr/>
        </p:nvSpPr>
        <p:spPr>
          <a:xfrm>
            <a:off x="316113" y="789380"/>
            <a:ext cx="407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r>
              <a:rPr lang="sv-SE" b="1" u="sng" dirty="0"/>
              <a:t> (=Byggverkskategori)</a:t>
            </a:r>
            <a:endParaRPr lang="en-SE" b="1" u="sng" dirty="0"/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414EAF0D-1A0B-4DF7-A08C-34BB211C734D}"/>
              </a:ext>
            </a:extLst>
          </p:cNvPr>
          <p:cNvSpPr txBox="1"/>
          <p:nvPr/>
        </p:nvSpPr>
        <p:spPr>
          <a:xfrm>
            <a:off x="308026" y="6349014"/>
            <a:ext cx="417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r>
              <a:rPr lang="sv-SE" b="1" u="sng" dirty="0"/>
              <a:t> part (=</a:t>
            </a:r>
            <a:r>
              <a:rPr lang="sv-SE" b="1" u="sng" dirty="0" err="1"/>
              <a:t>Byggverkstype</a:t>
            </a:r>
            <a:r>
              <a:rPr lang="sv-SE" b="1" u="sng" dirty="0"/>
              <a:t>)</a:t>
            </a:r>
            <a:endParaRPr lang="en-SE" b="1" u="sng" dirty="0"/>
          </a:p>
        </p:txBody>
      </p:sp>
      <p:sp>
        <p:nvSpPr>
          <p:cNvPr id="44" name="textruta 43">
            <a:extLst>
              <a:ext uri="{FF2B5EF4-FFF2-40B4-BE49-F238E27FC236}">
                <a16:creationId xmlns:a16="http://schemas.microsoft.com/office/drawing/2014/main" id="{5BB254AB-86F7-4A72-B7B6-1FB9EED81E4F}"/>
              </a:ext>
            </a:extLst>
          </p:cNvPr>
          <p:cNvSpPr txBox="1"/>
          <p:nvPr/>
        </p:nvSpPr>
        <p:spPr>
          <a:xfrm>
            <a:off x="6266520" y="6349014"/>
            <a:ext cx="431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element (=Byggverkselement)</a:t>
            </a:r>
            <a:endParaRPr lang="en-SE" b="1" u="sng" dirty="0"/>
          </a:p>
        </p:txBody>
      </p:sp>
      <p:sp>
        <p:nvSpPr>
          <p:cNvPr id="47" name="textruta 46">
            <a:extLst>
              <a:ext uri="{FF2B5EF4-FFF2-40B4-BE49-F238E27FC236}">
                <a16:creationId xmlns:a16="http://schemas.microsoft.com/office/drawing/2014/main" id="{856FA563-3E15-4CB0-A999-318FD2212093}"/>
              </a:ext>
            </a:extLst>
          </p:cNvPr>
          <p:cNvSpPr txBox="1"/>
          <p:nvPr/>
        </p:nvSpPr>
        <p:spPr>
          <a:xfrm>
            <a:off x="5932112" y="52335"/>
            <a:ext cx="30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 err="1"/>
              <a:t>Properties</a:t>
            </a:r>
            <a:r>
              <a:rPr lang="sv-SE" b="1" u="sng" dirty="0"/>
              <a:t> (=Kap. 7 – </a:t>
            </a:r>
            <a:r>
              <a:rPr lang="sv-SE" b="1" u="sng" dirty="0" err="1"/>
              <a:t>Brudata</a:t>
            </a:r>
            <a:r>
              <a:rPr lang="sv-SE" b="1" u="sng" dirty="0"/>
              <a:t>)</a:t>
            </a:r>
            <a:endParaRPr lang="en-SE" b="1" u="sng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5152156-9BFE-4FC8-8F63-CB690B295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141" y="558044"/>
            <a:ext cx="2746223" cy="34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6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/>
      <p:bldP spid="37" grpId="0"/>
      <p:bldP spid="43" grpId="0"/>
      <p:bldP spid="44" grpId="0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372374" y="138953"/>
            <a:ext cx="10515600" cy="7349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sv-SE" sz="2800" b="1">
                <a:latin typeface="+mn-lt"/>
                <a:ea typeface="+mn-ea"/>
                <a:cs typeface="+mn-cs"/>
              </a:rPr>
              <a:t>Hvorfor </a:t>
            </a:r>
            <a:r>
              <a:rPr lang="sv-SE" sz="2800" b="1" smtClean="0">
                <a:latin typeface="+mn-lt"/>
                <a:ea typeface="+mn-ea"/>
                <a:cs typeface="+mn-cs"/>
              </a:rPr>
              <a:t>ontologier </a:t>
            </a:r>
            <a:r>
              <a:rPr lang="sv-SE" sz="2800" b="1">
                <a:latin typeface="+mn-lt"/>
                <a:ea typeface="+mn-ea"/>
                <a:cs typeface="+mn-cs"/>
              </a:rPr>
              <a:t>for </a:t>
            </a:r>
            <a:r>
              <a:rPr lang="sv-SE" sz="2800" b="1" smtClean="0">
                <a:latin typeface="+mn-lt"/>
                <a:ea typeface="+mn-ea"/>
                <a:cs typeface="+mn-cs"/>
              </a:rPr>
              <a:t>V440 / V441?</a:t>
            </a:r>
            <a:endParaRPr lang="en-SE" sz="2800" b="1" dirty="0">
              <a:latin typeface="+mn-lt"/>
              <a:ea typeface="+mn-ea"/>
              <a:cs typeface="+mn-cs"/>
            </a:endParaRPr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515389" y="986725"/>
            <a:ext cx="11334741" cy="500630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4400" smtClean="0"/>
              <a:t>Gjør strukturen og innholdet i V440/ V441 maskinlesbart</a:t>
            </a:r>
            <a:endParaRPr lang="sv-SE" sz="4400" dirty="0"/>
          </a:p>
          <a:p>
            <a:pPr lvl="1"/>
            <a:r>
              <a:rPr lang="sv-SE" sz="3300" smtClean="0"/>
              <a:t>Benytter </a:t>
            </a:r>
            <a:r>
              <a:rPr lang="sv-SE" sz="3300" dirty="0"/>
              <a:t>RDF, RDFS, OWL som REPRESENTATION </a:t>
            </a:r>
            <a:r>
              <a:rPr lang="sv-SE" sz="3300"/>
              <a:t>men </a:t>
            </a:r>
            <a:r>
              <a:rPr lang="sv-SE" sz="3300" smtClean="0"/>
              <a:t>beholder innholdet</a:t>
            </a:r>
            <a:r>
              <a:rPr lang="sv-SE" sz="3300" dirty="0"/>
              <a:t/>
            </a:r>
            <a:br>
              <a:rPr lang="sv-SE" sz="3300" dirty="0"/>
            </a:br>
            <a:endParaRPr lang="sv-SE" sz="3300" dirty="0"/>
          </a:p>
          <a:p>
            <a:r>
              <a:rPr lang="sv-SE" sz="4500" smtClean="0"/>
              <a:t>Gjør strukturen direkte refererbar fra andre standarder og format som f.eks. IFC og GML </a:t>
            </a:r>
          </a:p>
          <a:p>
            <a:pPr lvl="1"/>
            <a:r>
              <a:rPr lang="sv-SE" sz="3400" smtClean="0"/>
              <a:t>Gjennom å bruke URI:er for identifikasjon</a:t>
            </a:r>
            <a:r>
              <a:rPr lang="sv-SE" sz="2900" dirty="0"/>
              <a:t/>
            </a:r>
            <a:br>
              <a:rPr lang="sv-SE" sz="2900" dirty="0"/>
            </a:br>
            <a:endParaRPr lang="sv-SE" sz="2900" dirty="0"/>
          </a:p>
          <a:p>
            <a:r>
              <a:rPr lang="sv-SE" sz="4400" smtClean="0"/>
              <a:t>Gir mulighet for å mappe mot begrep i andre standarder</a:t>
            </a:r>
            <a:endParaRPr lang="sv-SE" sz="4400" dirty="0"/>
          </a:p>
          <a:p>
            <a:pPr lvl="1"/>
            <a:r>
              <a:rPr lang="sv-SE" sz="3300" smtClean="0"/>
              <a:t>Gjenom å bruke standardisert </a:t>
            </a:r>
            <a:r>
              <a:rPr lang="sv-SE" sz="3300" dirty="0"/>
              <a:t>semantik (W3C) i ”</a:t>
            </a:r>
            <a:r>
              <a:rPr lang="sv-SE" sz="3300" dirty="0" err="1"/>
              <a:t>Linking</a:t>
            </a:r>
            <a:r>
              <a:rPr lang="sv-SE" sz="3300" dirty="0"/>
              <a:t> </a:t>
            </a:r>
            <a:r>
              <a:rPr lang="sv-SE" sz="3300" dirty="0" err="1"/>
              <a:t>Rule</a:t>
            </a:r>
            <a:r>
              <a:rPr lang="sv-SE" sz="3300" dirty="0"/>
              <a:t> Sets”/”</a:t>
            </a:r>
            <a:r>
              <a:rPr lang="sv-SE" sz="3300" dirty="0" err="1"/>
              <a:t>Alignment</a:t>
            </a:r>
            <a:r>
              <a:rPr lang="sv-SE" sz="3300" dirty="0"/>
              <a:t> </a:t>
            </a:r>
            <a:r>
              <a:rPr lang="sv-SE" sz="3300" dirty="0" err="1"/>
              <a:t>ontologies</a:t>
            </a:r>
            <a:r>
              <a:rPr lang="sv-SE" sz="3300" dirty="0"/>
              <a:t>”, dvs</a:t>
            </a:r>
            <a:r>
              <a:rPr lang="sv-SE" sz="3300"/>
              <a:t>. </a:t>
            </a:r>
            <a:r>
              <a:rPr lang="sv-SE" sz="3300" smtClean="0"/>
              <a:t>Separate ontologier som spesifiserer relasjoner mellom konsept på skjema-nivå.</a:t>
            </a:r>
            <a:r>
              <a:rPr lang="sv-SE" sz="3300" dirty="0"/>
              <a:t/>
            </a:r>
            <a:br>
              <a:rPr lang="sv-SE" sz="3300" dirty="0"/>
            </a:br>
            <a:endParaRPr lang="sv-SE" sz="3300" dirty="0"/>
          </a:p>
          <a:p>
            <a:r>
              <a:rPr lang="sv-SE" sz="4400" smtClean="0"/>
              <a:t>Tilgang </a:t>
            </a:r>
            <a:r>
              <a:rPr lang="sv-SE" sz="4400"/>
              <a:t>via </a:t>
            </a:r>
            <a:r>
              <a:rPr lang="sv-SE" sz="4400" smtClean="0"/>
              <a:t>standardiserede WEB-API’er</a:t>
            </a:r>
            <a:endParaRPr lang="sv-SE" sz="4400" dirty="0"/>
          </a:p>
          <a:p>
            <a:pPr lvl="1"/>
            <a:r>
              <a:rPr lang="sv-SE" sz="3300" dirty="0"/>
              <a:t>http GET, SPARQL endpoint</a:t>
            </a:r>
            <a:br>
              <a:rPr lang="sv-SE" sz="3300" dirty="0"/>
            </a:br>
            <a:endParaRPr lang="sv-SE" sz="3300" dirty="0"/>
          </a:p>
          <a:p>
            <a:r>
              <a:rPr lang="sv-SE" sz="4400" dirty="0"/>
              <a:t>”</a:t>
            </a:r>
            <a:r>
              <a:rPr lang="sv-SE" sz="4400"/>
              <a:t>På </a:t>
            </a:r>
            <a:r>
              <a:rPr lang="sv-SE" sz="4400" smtClean="0"/>
              <a:t>kjøpet</a:t>
            </a:r>
            <a:r>
              <a:rPr lang="sv-SE" sz="4400" dirty="0"/>
              <a:t>”:</a:t>
            </a:r>
          </a:p>
          <a:p>
            <a:pPr lvl="1"/>
            <a:r>
              <a:rPr lang="sv-SE" sz="3300" smtClean="0"/>
              <a:t>Åpne dataformat for både skjema og data </a:t>
            </a:r>
            <a:r>
              <a:rPr lang="sv-SE" sz="3300" dirty="0"/>
              <a:t>(XML, </a:t>
            </a:r>
            <a:r>
              <a:rPr lang="sv-SE" sz="3300" dirty="0" err="1"/>
              <a:t>Json</a:t>
            </a:r>
            <a:r>
              <a:rPr lang="sv-SE" sz="3300" dirty="0"/>
              <a:t>, </a:t>
            </a:r>
            <a:r>
              <a:rPr lang="sv-SE" sz="3300" dirty="0" err="1"/>
              <a:t>Turtle</a:t>
            </a:r>
            <a:r>
              <a:rPr lang="sv-SE" sz="3300" dirty="0"/>
              <a:t>, …)</a:t>
            </a:r>
          </a:p>
          <a:p>
            <a:pPr lvl="1"/>
            <a:endParaRPr lang="sv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7353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2">
            <a:extLst>
              <a:ext uri="{FF2B5EF4-FFF2-40B4-BE49-F238E27FC236}">
                <a16:creationId xmlns:a16="http://schemas.microsoft.com/office/drawing/2014/main" id="{1734F99D-73A8-480A-83A6-1B3CB283F8A9}"/>
              </a:ext>
            </a:extLst>
          </p:cNvPr>
          <p:cNvSpPr/>
          <p:nvPr/>
        </p:nvSpPr>
        <p:spPr>
          <a:xfrm>
            <a:off x="5798627" y="2200663"/>
            <a:ext cx="2149104" cy="3941345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40">
            <a:extLst>
              <a:ext uri="{FF2B5EF4-FFF2-40B4-BE49-F238E27FC236}">
                <a16:creationId xmlns:a16="http://schemas.microsoft.com/office/drawing/2014/main" id="{8FC8AEA1-AA6A-4C8D-8B6C-D4605734EF4A}"/>
              </a:ext>
            </a:extLst>
          </p:cNvPr>
          <p:cNvSpPr/>
          <p:nvPr/>
        </p:nvSpPr>
        <p:spPr>
          <a:xfrm>
            <a:off x="102961" y="2191989"/>
            <a:ext cx="5601004" cy="3941345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F9C2DDD-AD2B-4546-914B-A9DF0822CDC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600" b="1" smtClean="0"/>
              <a:t>Prosessen</a:t>
            </a:r>
            <a:endParaRPr lang="en-SE" sz="3600" b="1" dirty="0"/>
          </a:p>
        </p:txBody>
      </p:sp>
      <p:sp>
        <p:nvSpPr>
          <p:cNvPr id="3" name="Rectangle 97">
            <a:extLst>
              <a:ext uri="{FF2B5EF4-FFF2-40B4-BE49-F238E27FC236}">
                <a16:creationId xmlns:a16="http://schemas.microsoft.com/office/drawing/2014/main" id="{B7630A82-46C3-47FD-BEF1-1B6D108C4C9A}"/>
              </a:ext>
            </a:extLst>
          </p:cNvPr>
          <p:cNvSpPr/>
          <p:nvPr/>
        </p:nvSpPr>
        <p:spPr>
          <a:xfrm>
            <a:off x="8037733" y="2200663"/>
            <a:ext cx="4044776" cy="3934250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92">
            <a:extLst>
              <a:ext uri="{FF2B5EF4-FFF2-40B4-BE49-F238E27FC236}">
                <a16:creationId xmlns:a16="http://schemas.microsoft.com/office/drawing/2014/main" id="{1734F99D-73A8-480A-83A6-1B3CB283F8A9}"/>
              </a:ext>
            </a:extLst>
          </p:cNvPr>
          <p:cNvSpPr/>
          <p:nvPr/>
        </p:nvSpPr>
        <p:spPr>
          <a:xfrm>
            <a:off x="5798627" y="2200663"/>
            <a:ext cx="2149104" cy="3941345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387E8D4-14CC-41C3-B4B3-BA6DAA207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48" y="2821037"/>
            <a:ext cx="1144939" cy="232014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4ECB64F-3C1A-4EC6-B3AF-79CD622E7983}"/>
              </a:ext>
            </a:extLst>
          </p:cNvPr>
          <p:cNvSpPr txBox="1"/>
          <p:nvPr/>
        </p:nvSpPr>
        <p:spPr>
          <a:xfrm>
            <a:off x="1036461" y="3690437"/>
            <a:ext cx="1188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Domain Experts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5F1C7-B432-4069-847A-653E4E033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45" y="4033928"/>
            <a:ext cx="595763" cy="336606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34FDFBA1-E1CE-4F29-A43A-FE2DFA102F29}"/>
              </a:ext>
            </a:extLst>
          </p:cNvPr>
          <p:cNvSpPr txBox="1"/>
          <p:nvPr/>
        </p:nvSpPr>
        <p:spPr>
          <a:xfrm>
            <a:off x="2917375" y="3698529"/>
            <a:ext cx="2659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Linked Data and Semantic Web Experts</a:t>
            </a:r>
          </a:p>
        </p:txBody>
      </p:sp>
      <p:pic>
        <p:nvPicPr>
          <p:cNvPr id="9" name="F9DE32C7-81F9-4A68-B5B4-5269CA240D92" descr="ED0EF388-2F4D-4A67-B63E-B53E036A911C">
            <a:extLst>
              <a:ext uri="{FF2B5EF4-FFF2-40B4-BE49-F238E27FC236}">
                <a16:creationId xmlns:a16="http://schemas.microsoft.com/office/drawing/2014/main" id="{B6EAA66B-8458-4E92-A184-5C3C1F884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78" y="2546079"/>
            <a:ext cx="508985" cy="50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F9DE32C7-81F9-4A68-B5B4-5269CA240D92" descr="ED0EF388-2F4D-4A67-B63E-B53E036A911C">
            <a:extLst>
              <a:ext uri="{FF2B5EF4-FFF2-40B4-BE49-F238E27FC236}">
                <a16:creationId xmlns:a16="http://schemas.microsoft.com/office/drawing/2014/main" id="{8E65C00E-07C4-40F5-8CED-5B852E8F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192" y="2553162"/>
            <a:ext cx="508985" cy="50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64CE8FDE-011E-4BA8-8FDC-A336B6B20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57" y="3197943"/>
            <a:ext cx="830758" cy="545519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6CAF3D61-CB9C-4DDE-AA43-76EADB645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830" y="3204962"/>
            <a:ext cx="864025" cy="559947"/>
          </a:xfrm>
          <a:prstGeom prst="rect">
            <a:avLst/>
          </a:prstGeom>
        </p:spPr>
      </p:pic>
      <p:grpSp>
        <p:nvGrpSpPr>
          <p:cNvPr id="13" name="Group 21">
            <a:extLst>
              <a:ext uri="{FF2B5EF4-FFF2-40B4-BE49-F238E27FC236}">
                <a16:creationId xmlns:a16="http://schemas.microsoft.com/office/drawing/2014/main" id="{DF82C86D-4D28-4D30-9770-5C7D9A57499E}"/>
              </a:ext>
            </a:extLst>
          </p:cNvPr>
          <p:cNvGrpSpPr/>
          <p:nvPr/>
        </p:nvGrpSpPr>
        <p:grpSpPr>
          <a:xfrm>
            <a:off x="6462784" y="665725"/>
            <a:ext cx="1830864" cy="1119779"/>
            <a:chOff x="4394435" y="827771"/>
            <a:chExt cx="1830864" cy="1119779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2F770C32-8D0B-4863-B545-0E0DEC3FE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435" y="827771"/>
              <a:ext cx="1830864" cy="320401"/>
            </a:xfrm>
            <a:prstGeom prst="rect">
              <a:avLst/>
            </a:prstGeom>
          </p:spPr>
        </p:pic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682E74E9-3F10-4D27-B0D9-4AC7CC56CD82}"/>
                </a:ext>
              </a:extLst>
            </p:cNvPr>
            <p:cNvSpPr txBox="1"/>
            <p:nvPr/>
          </p:nvSpPr>
          <p:spPr>
            <a:xfrm>
              <a:off x="4538980" y="1685940"/>
              <a:ext cx="14061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>
                  <a:latin typeface="Arial" panose="020B0604020202020204" pitchFamily="34" charset="0"/>
                  <a:cs typeface="Arial" panose="020B0604020202020204" pitchFamily="34" charset="0"/>
                </a:rPr>
                <a:t>Project Mangement</a:t>
              </a:r>
            </a:p>
          </p:txBody>
        </p:sp>
        <p:pic>
          <p:nvPicPr>
            <p:cNvPr id="16" name="Picture 20">
              <a:extLst>
                <a:ext uri="{FF2B5EF4-FFF2-40B4-BE49-F238E27FC236}">
                  <a16:creationId xmlns:a16="http://schemas.microsoft.com/office/drawing/2014/main" id="{B78E2670-B333-423C-BC95-9C6BDF990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8230" y="1122762"/>
              <a:ext cx="524142" cy="620584"/>
            </a:xfrm>
            <a:prstGeom prst="rect">
              <a:avLst/>
            </a:prstGeom>
          </p:spPr>
        </p:pic>
      </p:grpSp>
      <p:pic>
        <p:nvPicPr>
          <p:cNvPr id="17" name="Picture 2" descr="https://migrate.topquadrant.com/wp-content/uploads/2013/11/TBC-logo-no-text.png">
            <a:extLst>
              <a:ext uri="{FF2B5EF4-FFF2-40B4-BE49-F238E27FC236}">
                <a16:creationId xmlns:a16="http://schemas.microsoft.com/office/drawing/2014/main" id="{0C78A376-3DBF-4A18-B4C5-4C5F105B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243" y="4000719"/>
            <a:ext cx="615448" cy="61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23">
            <a:extLst>
              <a:ext uri="{FF2B5EF4-FFF2-40B4-BE49-F238E27FC236}">
                <a16:creationId xmlns:a16="http://schemas.microsoft.com/office/drawing/2014/main" id="{30A0ED08-F850-4791-8086-77DB61B00307}"/>
              </a:ext>
            </a:extLst>
          </p:cNvPr>
          <p:cNvSpPr txBox="1"/>
          <p:nvPr/>
        </p:nvSpPr>
        <p:spPr>
          <a:xfrm>
            <a:off x="3371863" y="4533912"/>
            <a:ext cx="1447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TopBraid Composer</a:t>
            </a:r>
          </a:p>
        </p:txBody>
      </p:sp>
      <p:pic>
        <p:nvPicPr>
          <p:cNvPr id="19" name="Picture 24">
            <a:extLst>
              <a:ext uri="{FF2B5EF4-FFF2-40B4-BE49-F238E27FC236}">
                <a16:creationId xmlns:a16="http://schemas.microsoft.com/office/drawing/2014/main" id="{7E3A7D4E-85A3-482D-9BF7-9177BEDEF3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6475" r="76085" b="71414"/>
          <a:stretch/>
        </p:blipFill>
        <p:spPr>
          <a:xfrm>
            <a:off x="6082488" y="4168094"/>
            <a:ext cx="1282473" cy="431322"/>
          </a:xfrm>
          <a:prstGeom prst="rect">
            <a:avLst/>
          </a:prstGeom>
        </p:spPr>
      </p:pic>
      <p:sp>
        <p:nvSpPr>
          <p:cNvPr id="20" name="TextBox 28">
            <a:extLst>
              <a:ext uri="{FF2B5EF4-FFF2-40B4-BE49-F238E27FC236}">
                <a16:creationId xmlns:a16="http://schemas.microsoft.com/office/drawing/2014/main" id="{AEC38EFA-28AB-4854-997A-971DF91DF651}"/>
              </a:ext>
            </a:extLst>
          </p:cNvPr>
          <p:cNvSpPr txBox="1"/>
          <p:nvPr/>
        </p:nvSpPr>
        <p:spPr>
          <a:xfrm>
            <a:off x="4287989" y="1496320"/>
            <a:ext cx="1188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Project Sponsor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1ABEAC-E592-4153-B72B-B937824050E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8382"/>
          <a:stretch/>
        </p:blipFill>
        <p:spPr>
          <a:xfrm>
            <a:off x="4642667" y="1038738"/>
            <a:ext cx="382867" cy="501972"/>
          </a:xfrm>
          <a:prstGeom prst="rect">
            <a:avLst/>
          </a:prstGeom>
        </p:spPr>
      </p:pic>
      <p:sp>
        <p:nvSpPr>
          <p:cNvPr id="22" name="TextBox 38">
            <a:extLst>
              <a:ext uri="{FF2B5EF4-FFF2-40B4-BE49-F238E27FC236}">
                <a16:creationId xmlns:a16="http://schemas.microsoft.com/office/drawing/2014/main" id="{C147D8BD-29F5-4CB1-A5BA-303978446A75}"/>
              </a:ext>
            </a:extLst>
          </p:cNvPr>
          <p:cNvSpPr txBox="1"/>
          <p:nvPr/>
        </p:nvSpPr>
        <p:spPr>
          <a:xfrm>
            <a:off x="9622149" y="5907412"/>
            <a:ext cx="1305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Software Vendors</a:t>
            </a:r>
          </a:p>
        </p:txBody>
      </p:sp>
      <p:pic>
        <p:nvPicPr>
          <p:cNvPr id="23" name="Picture 1028">
            <a:extLst>
              <a:ext uri="{FF2B5EF4-FFF2-40B4-BE49-F238E27FC236}">
                <a16:creationId xmlns:a16="http://schemas.microsoft.com/office/drawing/2014/main" id="{4730119B-8529-4296-90DB-0C39E270EF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7664" y="5057089"/>
            <a:ext cx="548325" cy="499854"/>
          </a:xfrm>
          <a:prstGeom prst="rect">
            <a:avLst/>
          </a:prstGeom>
        </p:spPr>
      </p:pic>
      <p:pic>
        <p:nvPicPr>
          <p:cNvPr id="24" name="Picture 6" descr="This Week's Tip : MS Excel - Naming your Formulas - Bite Size">
            <a:extLst>
              <a:ext uri="{FF2B5EF4-FFF2-40B4-BE49-F238E27FC236}">
                <a16:creationId xmlns:a16="http://schemas.microsoft.com/office/drawing/2014/main" id="{C5A3768A-73F5-4C50-92F5-D736199CF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16" y="5113082"/>
            <a:ext cx="497913" cy="49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1036">
            <a:extLst>
              <a:ext uri="{FF2B5EF4-FFF2-40B4-BE49-F238E27FC236}">
                <a16:creationId xmlns:a16="http://schemas.microsoft.com/office/drawing/2014/main" id="{B02EC891-EA0F-4F3A-9C75-5FED1E48F773}"/>
              </a:ext>
            </a:extLst>
          </p:cNvPr>
          <p:cNvGrpSpPr/>
          <p:nvPr/>
        </p:nvGrpSpPr>
        <p:grpSpPr>
          <a:xfrm>
            <a:off x="322094" y="4467207"/>
            <a:ext cx="960962" cy="1143788"/>
            <a:chOff x="567063" y="4660281"/>
            <a:chExt cx="960962" cy="1143788"/>
          </a:xfrm>
        </p:grpSpPr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0BF993C0-212A-47F7-88B3-808AEB43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7063" y="4660281"/>
              <a:ext cx="805687" cy="1143788"/>
            </a:xfrm>
            <a:prstGeom prst="rect">
              <a:avLst/>
            </a:prstGeom>
          </p:spPr>
        </p:pic>
        <p:pic>
          <p:nvPicPr>
            <p:cNvPr id="27" name="Picture 8" descr="Simple PDF Reader 2020 - Apps on Google Play">
              <a:extLst>
                <a:ext uri="{FF2B5EF4-FFF2-40B4-BE49-F238E27FC236}">
                  <a16:creationId xmlns:a16="http://schemas.microsoft.com/office/drawing/2014/main" id="{C4E7D721-A114-4F4F-959F-DEA926FC24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7" t="12192" r="22900" b="15138"/>
            <a:stretch/>
          </p:blipFill>
          <p:spPr bwMode="auto">
            <a:xfrm>
              <a:off x="1217474" y="5322733"/>
              <a:ext cx="310551" cy="414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1030">
            <a:extLst>
              <a:ext uri="{FF2B5EF4-FFF2-40B4-BE49-F238E27FC236}">
                <a16:creationId xmlns:a16="http://schemas.microsoft.com/office/drawing/2014/main" id="{774C5FB3-C330-4289-8128-A517C5D0433F}"/>
              </a:ext>
            </a:extLst>
          </p:cNvPr>
          <p:cNvGrpSpPr/>
          <p:nvPr/>
        </p:nvGrpSpPr>
        <p:grpSpPr>
          <a:xfrm>
            <a:off x="6247839" y="4860806"/>
            <a:ext cx="951773" cy="951773"/>
            <a:chOff x="7046052" y="5638808"/>
            <a:chExt cx="951773" cy="951773"/>
          </a:xfrm>
        </p:grpSpPr>
        <p:pic>
          <p:nvPicPr>
            <p:cNvPr id="29" name="Picture 41">
              <a:extLst>
                <a:ext uri="{FF2B5EF4-FFF2-40B4-BE49-F238E27FC236}">
                  <a16:creationId xmlns:a16="http://schemas.microsoft.com/office/drawing/2014/main" id="{EC83A0CD-1A7F-44E4-B7BB-1B44FE3E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1902" y="5972082"/>
              <a:ext cx="360056" cy="328228"/>
            </a:xfrm>
            <a:prstGeom prst="rect">
              <a:avLst/>
            </a:prstGeom>
          </p:spPr>
        </p:pic>
        <p:pic>
          <p:nvPicPr>
            <p:cNvPr id="30" name="Picture 10" descr="Internet of Things(IoT) Services &amp; Solutions | Ionixx Technologies">
              <a:extLst>
                <a:ext uri="{FF2B5EF4-FFF2-40B4-BE49-F238E27FC236}">
                  <a16:creationId xmlns:a16="http://schemas.microsoft.com/office/drawing/2014/main" id="{CB49F8FE-3600-4238-A856-84003E987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052" y="5638808"/>
              <a:ext cx="951773" cy="951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ight Arrow 1037">
            <a:extLst>
              <a:ext uri="{FF2B5EF4-FFF2-40B4-BE49-F238E27FC236}">
                <a16:creationId xmlns:a16="http://schemas.microsoft.com/office/drawing/2014/main" id="{E748837A-4AAC-44A1-8753-A2E740029F44}"/>
              </a:ext>
            </a:extLst>
          </p:cNvPr>
          <p:cNvSpPr/>
          <p:nvPr/>
        </p:nvSpPr>
        <p:spPr>
          <a:xfrm>
            <a:off x="1356618" y="5276909"/>
            <a:ext cx="536672" cy="192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2" name="Group 1039">
            <a:extLst>
              <a:ext uri="{FF2B5EF4-FFF2-40B4-BE49-F238E27FC236}">
                <a16:creationId xmlns:a16="http://schemas.microsoft.com/office/drawing/2014/main" id="{29105613-C45D-4BA1-A78B-BFF1A706DAC8}"/>
              </a:ext>
            </a:extLst>
          </p:cNvPr>
          <p:cNvGrpSpPr/>
          <p:nvPr/>
        </p:nvGrpSpPr>
        <p:grpSpPr>
          <a:xfrm>
            <a:off x="991786" y="2546079"/>
            <a:ext cx="721643" cy="712922"/>
            <a:chOff x="1304666" y="2438504"/>
            <a:chExt cx="721643" cy="712922"/>
          </a:xfrm>
        </p:grpSpPr>
        <p:pic>
          <p:nvPicPr>
            <p:cNvPr id="33" name="Picture 1">
              <a:extLst>
                <a:ext uri="{FF2B5EF4-FFF2-40B4-BE49-F238E27FC236}">
                  <a16:creationId xmlns:a16="http://schemas.microsoft.com/office/drawing/2014/main" id="{E1DADAD3-8AD7-4C8B-9502-B3A9C959D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04666" y="2438504"/>
              <a:ext cx="721643" cy="508985"/>
            </a:xfrm>
            <a:prstGeom prst="rect">
              <a:avLst/>
            </a:prstGeom>
          </p:spPr>
        </p:pic>
        <p:sp>
          <p:nvSpPr>
            <p:cNvPr id="34" name="TextBox 1038">
              <a:extLst>
                <a:ext uri="{FF2B5EF4-FFF2-40B4-BE49-F238E27FC236}">
                  <a16:creationId xmlns:a16="http://schemas.microsoft.com/office/drawing/2014/main" id="{04BB5533-8786-47C8-BE98-6D6AECAD6F74}"/>
                </a:ext>
              </a:extLst>
            </p:cNvPr>
            <p:cNvSpPr txBox="1"/>
            <p:nvPr/>
          </p:nvSpPr>
          <p:spPr>
            <a:xfrm>
              <a:off x="1412052" y="2889816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/>
                <a:t>NPRA</a:t>
              </a:r>
            </a:p>
          </p:txBody>
        </p:sp>
      </p:grpSp>
      <p:grpSp>
        <p:nvGrpSpPr>
          <p:cNvPr id="35" name="Group 53">
            <a:extLst>
              <a:ext uri="{FF2B5EF4-FFF2-40B4-BE49-F238E27FC236}">
                <a16:creationId xmlns:a16="http://schemas.microsoft.com/office/drawing/2014/main" id="{61DE7521-1857-48D9-845B-7C71A22BC929}"/>
              </a:ext>
            </a:extLst>
          </p:cNvPr>
          <p:cNvGrpSpPr/>
          <p:nvPr/>
        </p:nvGrpSpPr>
        <p:grpSpPr>
          <a:xfrm>
            <a:off x="4473278" y="380081"/>
            <a:ext cx="721643" cy="712922"/>
            <a:chOff x="1304666" y="2438504"/>
            <a:chExt cx="721643" cy="712922"/>
          </a:xfrm>
        </p:grpSpPr>
        <p:pic>
          <p:nvPicPr>
            <p:cNvPr id="36" name="Picture 54">
              <a:extLst>
                <a:ext uri="{FF2B5EF4-FFF2-40B4-BE49-F238E27FC236}">
                  <a16:creationId xmlns:a16="http://schemas.microsoft.com/office/drawing/2014/main" id="{11984906-D2DC-45B9-B1A0-B06F26D7C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04666" y="2438504"/>
              <a:ext cx="721643" cy="508985"/>
            </a:xfrm>
            <a:prstGeom prst="rect">
              <a:avLst/>
            </a:prstGeom>
          </p:spPr>
        </p:pic>
        <p:sp>
          <p:nvSpPr>
            <p:cNvPr id="37" name="TextBox 55">
              <a:extLst>
                <a:ext uri="{FF2B5EF4-FFF2-40B4-BE49-F238E27FC236}">
                  <a16:creationId xmlns:a16="http://schemas.microsoft.com/office/drawing/2014/main" id="{F7538281-0230-460F-8A50-D60643EFF83A}"/>
                </a:ext>
              </a:extLst>
            </p:cNvPr>
            <p:cNvSpPr txBox="1"/>
            <p:nvPr/>
          </p:nvSpPr>
          <p:spPr>
            <a:xfrm>
              <a:off x="1412052" y="2889816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/>
                <a:t>NPRA</a:t>
              </a:r>
            </a:p>
          </p:txBody>
        </p:sp>
      </p:grpSp>
      <p:grpSp>
        <p:nvGrpSpPr>
          <p:cNvPr id="38" name="Group 56">
            <a:extLst>
              <a:ext uri="{FF2B5EF4-FFF2-40B4-BE49-F238E27FC236}">
                <a16:creationId xmlns:a16="http://schemas.microsoft.com/office/drawing/2014/main" id="{B90C5200-931D-4904-9390-56B7BE4F11BD}"/>
              </a:ext>
            </a:extLst>
          </p:cNvPr>
          <p:cNvGrpSpPr/>
          <p:nvPr/>
        </p:nvGrpSpPr>
        <p:grpSpPr>
          <a:xfrm>
            <a:off x="6355398" y="2538115"/>
            <a:ext cx="721643" cy="712922"/>
            <a:chOff x="1304666" y="2438504"/>
            <a:chExt cx="721643" cy="712922"/>
          </a:xfrm>
        </p:grpSpPr>
        <p:pic>
          <p:nvPicPr>
            <p:cNvPr id="39" name="Picture 57">
              <a:extLst>
                <a:ext uri="{FF2B5EF4-FFF2-40B4-BE49-F238E27FC236}">
                  <a16:creationId xmlns:a16="http://schemas.microsoft.com/office/drawing/2014/main" id="{D765F17C-79DC-4C46-AE6D-A25522DE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04666" y="2438504"/>
              <a:ext cx="721643" cy="508985"/>
            </a:xfrm>
            <a:prstGeom prst="rect">
              <a:avLst/>
            </a:prstGeom>
          </p:spPr>
        </p:pic>
        <p:sp>
          <p:nvSpPr>
            <p:cNvPr id="40" name="TextBox 58">
              <a:extLst>
                <a:ext uri="{FF2B5EF4-FFF2-40B4-BE49-F238E27FC236}">
                  <a16:creationId xmlns:a16="http://schemas.microsoft.com/office/drawing/2014/main" id="{9CEFF330-B9DC-4552-A5F5-D13EF2809C9F}"/>
                </a:ext>
              </a:extLst>
            </p:cNvPr>
            <p:cNvSpPr txBox="1"/>
            <p:nvPr/>
          </p:nvSpPr>
          <p:spPr>
            <a:xfrm>
              <a:off x="1412052" y="2889816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/>
                <a:t>NPRA</a:t>
              </a:r>
            </a:p>
          </p:txBody>
        </p:sp>
      </p:grpSp>
      <p:sp>
        <p:nvSpPr>
          <p:cNvPr id="41" name="Right Arrow 59">
            <a:extLst>
              <a:ext uri="{FF2B5EF4-FFF2-40B4-BE49-F238E27FC236}">
                <a16:creationId xmlns:a16="http://schemas.microsoft.com/office/drawing/2014/main" id="{A892D99D-BD18-47C2-BBE3-FEB142778270}"/>
              </a:ext>
            </a:extLst>
          </p:cNvPr>
          <p:cNvSpPr/>
          <p:nvPr/>
        </p:nvSpPr>
        <p:spPr>
          <a:xfrm>
            <a:off x="2878738" y="5268748"/>
            <a:ext cx="475901" cy="200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60">
            <a:extLst>
              <a:ext uri="{FF2B5EF4-FFF2-40B4-BE49-F238E27FC236}">
                <a16:creationId xmlns:a16="http://schemas.microsoft.com/office/drawing/2014/main" id="{2475C090-8F74-44FF-A6E0-4EFE6C064DB1}"/>
              </a:ext>
            </a:extLst>
          </p:cNvPr>
          <p:cNvSpPr txBox="1"/>
          <p:nvPr/>
        </p:nvSpPr>
        <p:spPr>
          <a:xfrm>
            <a:off x="1532687" y="5610995"/>
            <a:ext cx="12811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>
                <a:latin typeface="Arial" panose="020B0604020202020204" pitchFamily="34" charset="0"/>
                <a:cs typeface="Arial" panose="020B0604020202020204" pitchFamily="34" charset="0"/>
              </a:rPr>
              <a:t>V440 spreadsheets</a:t>
            </a:r>
          </a:p>
        </p:txBody>
      </p:sp>
      <p:sp>
        <p:nvSpPr>
          <p:cNvPr id="43" name="TextBox 61">
            <a:extLst>
              <a:ext uri="{FF2B5EF4-FFF2-40B4-BE49-F238E27FC236}">
                <a16:creationId xmlns:a16="http://schemas.microsoft.com/office/drawing/2014/main" id="{F9A069DC-B755-412B-9925-6AF54B93177C}"/>
              </a:ext>
            </a:extLst>
          </p:cNvPr>
          <p:cNvSpPr txBox="1"/>
          <p:nvPr/>
        </p:nvSpPr>
        <p:spPr>
          <a:xfrm>
            <a:off x="3455219" y="5626843"/>
            <a:ext cx="1096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>
                <a:latin typeface="Arial" panose="020B0604020202020204" pitchFamily="34" charset="0"/>
                <a:cs typeface="Arial" panose="020B0604020202020204" pitchFamily="34" charset="0"/>
              </a:rPr>
              <a:t>V440 ontologies</a:t>
            </a:r>
          </a:p>
        </p:txBody>
      </p:sp>
      <p:sp>
        <p:nvSpPr>
          <p:cNvPr id="44" name="TextBox 62">
            <a:extLst>
              <a:ext uri="{FF2B5EF4-FFF2-40B4-BE49-F238E27FC236}">
                <a16:creationId xmlns:a16="http://schemas.microsoft.com/office/drawing/2014/main" id="{3094592B-F88A-4648-A408-AE0C0FA3DFD6}"/>
              </a:ext>
            </a:extLst>
          </p:cNvPr>
          <p:cNvSpPr txBox="1"/>
          <p:nvPr/>
        </p:nvSpPr>
        <p:spPr>
          <a:xfrm>
            <a:off x="5982308" y="5641788"/>
            <a:ext cx="1691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>
                <a:latin typeface="Arial" panose="020B0604020202020204" pitchFamily="34" charset="0"/>
                <a:cs typeface="Arial" panose="020B0604020202020204" pitchFamily="34" charset="0"/>
              </a:rPr>
              <a:t>Published V440 ontologies</a:t>
            </a:r>
          </a:p>
        </p:txBody>
      </p:sp>
      <p:pic>
        <p:nvPicPr>
          <p:cNvPr id="45" name="Picture 1040">
            <a:extLst>
              <a:ext uri="{FF2B5EF4-FFF2-40B4-BE49-F238E27FC236}">
                <a16:creationId xmlns:a16="http://schemas.microsoft.com/office/drawing/2014/main" id="{27C0CC8F-420F-4C2A-83CD-4A38C06848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6602" y="3205877"/>
            <a:ext cx="439233" cy="554625"/>
          </a:xfrm>
          <a:prstGeom prst="rect">
            <a:avLst/>
          </a:prstGeom>
        </p:spPr>
      </p:pic>
      <p:sp>
        <p:nvSpPr>
          <p:cNvPr id="46" name="TextBox 64">
            <a:extLst>
              <a:ext uri="{FF2B5EF4-FFF2-40B4-BE49-F238E27FC236}">
                <a16:creationId xmlns:a16="http://schemas.microsoft.com/office/drawing/2014/main" id="{905F695A-83DB-446A-94E1-323C46AD7F20}"/>
              </a:ext>
            </a:extLst>
          </p:cNvPr>
          <p:cNvSpPr txBox="1"/>
          <p:nvPr/>
        </p:nvSpPr>
        <p:spPr>
          <a:xfrm>
            <a:off x="6065939" y="3702349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Server Administrator</a:t>
            </a:r>
          </a:p>
        </p:txBody>
      </p:sp>
      <p:sp>
        <p:nvSpPr>
          <p:cNvPr id="47" name="Right Arrow 73">
            <a:extLst>
              <a:ext uri="{FF2B5EF4-FFF2-40B4-BE49-F238E27FC236}">
                <a16:creationId xmlns:a16="http://schemas.microsoft.com/office/drawing/2014/main" id="{8F4E195F-7651-41FD-BDB9-91745A28EA6D}"/>
              </a:ext>
            </a:extLst>
          </p:cNvPr>
          <p:cNvSpPr/>
          <p:nvPr/>
        </p:nvSpPr>
        <p:spPr>
          <a:xfrm>
            <a:off x="5452415" y="5304933"/>
            <a:ext cx="607870" cy="21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Straight Arrow Connector 1047">
            <a:extLst>
              <a:ext uri="{FF2B5EF4-FFF2-40B4-BE49-F238E27FC236}">
                <a16:creationId xmlns:a16="http://schemas.microsoft.com/office/drawing/2014/main" id="{80F8496F-66DD-490B-8010-7C80535DB0BF}"/>
              </a:ext>
            </a:extLst>
          </p:cNvPr>
          <p:cNvCxnSpPr/>
          <p:nvPr/>
        </p:nvCxnSpPr>
        <p:spPr>
          <a:xfrm flipV="1">
            <a:off x="7116476" y="3230486"/>
            <a:ext cx="1881792" cy="1882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050">
            <a:extLst>
              <a:ext uri="{FF2B5EF4-FFF2-40B4-BE49-F238E27FC236}">
                <a16:creationId xmlns:a16="http://schemas.microsoft.com/office/drawing/2014/main" id="{16415CFE-86CC-4677-AB88-12DC465C6ADB}"/>
              </a:ext>
            </a:extLst>
          </p:cNvPr>
          <p:cNvCxnSpPr/>
          <p:nvPr/>
        </p:nvCxnSpPr>
        <p:spPr>
          <a:xfrm flipV="1">
            <a:off x="7143843" y="3996837"/>
            <a:ext cx="1828510" cy="126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053">
            <a:extLst>
              <a:ext uri="{FF2B5EF4-FFF2-40B4-BE49-F238E27FC236}">
                <a16:creationId xmlns:a16="http://schemas.microsoft.com/office/drawing/2014/main" id="{1906BD90-CDC8-48C7-810A-C93634E20FBC}"/>
              </a:ext>
            </a:extLst>
          </p:cNvPr>
          <p:cNvCxnSpPr>
            <a:stCxn id="30" idx="3"/>
          </p:cNvCxnSpPr>
          <p:nvPr/>
        </p:nvCxnSpPr>
        <p:spPr>
          <a:xfrm flipV="1">
            <a:off x="7199612" y="4773757"/>
            <a:ext cx="1816104" cy="56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1">
            <a:extLst>
              <a:ext uri="{FF2B5EF4-FFF2-40B4-BE49-F238E27FC236}">
                <a16:creationId xmlns:a16="http://schemas.microsoft.com/office/drawing/2014/main" id="{141463EF-C102-47C9-A575-DFEB88C8E0B8}"/>
              </a:ext>
            </a:extLst>
          </p:cNvPr>
          <p:cNvCxnSpPr/>
          <p:nvPr/>
        </p:nvCxnSpPr>
        <p:spPr>
          <a:xfrm>
            <a:off x="7205256" y="5469054"/>
            <a:ext cx="1793012" cy="5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36">
            <a:extLst>
              <a:ext uri="{FF2B5EF4-FFF2-40B4-BE49-F238E27FC236}">
                <a16:creationId xmlns:a16="http://schemas.microsoft.com/office/drawing/2014/main" id="{B77A0BFA-CD88-444D-88B7-935A3F54154D}"/>
              </a:ext>
            </a:extLst>
          </p:cNvPr>
          <p:cNvSpPr txBox="1"/>
          <p:nvPr/>
        </p:nvSpPr>
        <p:spPr>
          <a:xfrm rot="160552">
            <a:off x="8051254" y="5320211"/>
            <a:ext cx="700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ttl/SPARQL</a:t>
            </a:r>
          </a:p>
        </p:txBody>
      </p:sp>
      <p:sp>
        <p:nvSpPr>
          <p:cNvPr id="53" name="TextBox 87">
            <a:extLst>
              <a:ext uri="{FF2B5EF4-FFF2-40B4-BE49-F238E27FC236}">
                <a16:creationId xmlns:a16="http://schemas.microsoft.com/office/drawing/2014/main" id="{E3F68863-94DC-44E4-BB39-DFB9EE155DFA}"/>
              </a:ext>
            </a:extLst>
          </p:cNvPr>
          <p:cNvSpPr txBox="1"/>
          <p:nvPr/>
        </p:nvSpPr>
        <p:spPr>
          <a:xfrm rot="20589772">
            <a:off x="8026717" y="4780682"/>
            <a:ext cx="700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ttl/SPARQL</a:t>
            </a:r>
          </a:p>
        </p:txBody>
      </p:sp>
      <p:sp>
        <p:nvSpPr>
          <p:cNvPr id="54" name="TextBox 88">
            <a:extLst>
              <a:ext uri="{FF2B5EF4-FFF2-40B4-BE49-F238E27FC236}">
                <a16:creationId xmlns:a16="http://schemas.microsoft.com/office/drawing/2014/main" id="{026521E7-0964-41FD-ADFF-DE1C5AAE9238}"/>
              </a:ext>
            </a:extLst>
          </p:cNvPr>
          <p:cNvSpPr txBox="1"/>
          <p:nvPr/>
        </p:nvSpPr>
        <p:spPr>
          <a:xfrm rot="19238766">
            <a:off x="7974089" y="4237035"/>
            <a:ext cx="700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ttl/SPARQL</a:t>
            </a:r>
          </a:p>
        </p:txBody>
      </p:sp>
      <p:sp>
        <p:nvSpPr>
          <p:cNvPr id="55" name="TextBox 89">
            <a:extLst>
              <a:ext uri="{FF2B5EF4-FFF2-40B4-BE49-F238E27FC236}">
                <a16:creationId xmlns:a16="http://schemas.microsoft.com/office/drawing/2014/main" id="{1E52EC4C-D9CF-4F51-A124-C9673F062D80}"/>
              </a:ext>
            </a:extLst>
          </p:cNvPr>
          <p:cNvSpPr txBox="1"/>
          <p:nvPr/>
        </p:nvSpPr>
        <p:spPr>
          <a:xfrm rot="18744415">
            <a:off x="7925567" y="3742770"/>
            <a:ext cx="700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ttl/SPARQL</a:t>
            </a:r>
          </a:p>
        </p:txBody>
      </p:sp>
      <p:sp>
        <p:nvSpPr>
          <p:cNvPr id="56" name="TextBox 98">
            <a:extLst>
              <a:ext uri="{FF2B5EF4-FFF2-40B4-BE49-F238E27FC236}">
                <a16:creationId xmlns:a16="http://schemas.microsoft.com/office/drawing/2014/main" id="{071599A9-FA53-43DD-AA77-430E42D06E54}"/>
              </a:ext>
            </a:extLst>
          </p:cNvPr>
          <p:cNvSpPr txBox="1"/>
          <p:nvPr/>
        </p:nvSpPr>
        <p:spPr>
          <a:xfrm>
            <a:off x="2107537" y="1877399"/>
            <a:ext cx="1906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Phase One</a:t>
            </a:r>
          </a:p>
        </p:txBody>
      </p:sp>
      <p:sp>
        <p:nvSpPr>
          <p:cNvPr id="57" name="TextBox 99">
            <a:extLst>
              <a:ext uri="{FF2B5EF4-FFF2-40B4-BE49-F238E27FC236}">
                <a16:creationId xmlns:a16="http://schemas.microsoft.com/office/drawing/2014/main" id="{63B43413-CF14-4D6F-B73C-B8958EDA0E6E}"/>
              </a:ext>
            </a:extLst>
          </p:cNvPr>
          <p:cNvSpPr txBox="1"/>
          <p:nvPr/>
        </p:nvSpPr>
        <p:spPr>
          <a:xfrm>
            <a:off x="5980311" y="1910063"/>
            <a:ext cx="1889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Phase Two</a:t>
            </a:r>
          </a:p>
        </p:txBody>
      </p:sp>
      <p:sp>
        <p:nvSpPr>
          <p:cNvPr id="58" name="TextBox 100">
            <a:extLst>
              <a:ext uri="{FF2B5EF4-FFF2-40B4-BE49-F238E27FC236}">
                <a16:creationId xmlns:a16="http://schemas.microsoft.com/office/drawing/2014/main" id="{BCB04E51-056F-4A64-A5D5-4BB0E18CE3D2}"/>
              </a:ext>
            </a:extLst>
          </p:cNvPr>
          <p:cNvSpPr txBox="1"/>
          <p:nvPr/>
        </p:nvSpPr>
        <p:spPr>
          <a:xfrm>
            <a:off x="9191562" y="1910063"/>
            <a:ext cx="2050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Phase Three</a:t>
            </a:r>
          </a:p>
        </p:txBody>
      </p:sp>
      <p:sp>
        <p:nvSpPr>
          <p:cNvPr id="59" name="TextBox 101">
            <a:extLst>
              <a:ext uri="{FF2B5EF4-FFF2-40B4-BE49-F238E27FC236}">
                <a16:creationId xmlns:a16="http://schemas.microsoft.com/office/drawing/2014/main" id="{802C7144-332A-40AD-9B52-B198AD117E68}"/>
              </a:ext>
            </a:extLst>
          </p:cNvPr>
          <p:cNvSpPr txBox="1"/>
          <p:nvPr/>
        </p:nvSpPr>
        <p:spPr>
          <a:xfrm>
            <a:off x="2832933" y="5253153"/>
            <a:ext cx="5389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xlsx-file</a:t>
            </a:r>
          </a:p>
        </p:txBody>
      </p:sp>
      <p:sp>
        <p:nvSpPr>
          <p:cNvPr id="60" name="TextBox 103">
            <a:extLst>
              <a:ext uri="{FF2B5EF4-FFF2-40B4-BE49-F238E27FC236}">
                <a16:creationId xmlns:a16="http://schemas.microsoft.com/office/drawing/2014/main" id="{A1095F90-A7ED-4D09-AD1B-D537E2A6A36A}"/>
              </a:ext>
            </a:extLst>
          </p:cNvPr>
          <p:cNvSpPr txBox="1"/>
          <p:nvPr/>
        </p:nvSpPr>
        <p:spPr>
          <a:xfrm>
            <a:off x="1288700" y="5255051"/>
            <a:ext cx="615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manually</a:t>
            </a:r>
          </a:p>
        </p:txBody>
      </p:sp>
      <p:sp>
        <p:nvSpPr>
          <p:cNvPr id="61" name="TextBox 102">
            <a:extLst>
              <a:ext uri="{FF2B5EF4-FFF2-40B4-BE49-F238E27FC236}">
                <a16:creationId xmlns:a16="http://schemas.microsoft.com/office/drawing/2014/main" id="{86134E8E-2CDC-43EB-B83F-B0ECE5F2FB48}"/>
              </a:ext>
            </a:extLst>
          </p:cNvPr>
          <p:cNvSpPr txBox="1"/>
          <p:nvPr/>
        </p:nvSpPr>
        <p:spPr>
          <a:xfrm>
            <a:off x="5604408" y="5295540"/>
            <a:ext cx="2888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/>
              <a:t>ttl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9DAECAF-FBF7-4D1D-9B9E-575B683C1F38}"/>
              </a:ext>
            </a:extLst>
          </p:cNvPr>
          <p:cNvGrpSpPr/>
          <p:nvPr/>
        </p:nvGrpSpPr>
        <p:grpSpPr>
          <a:xfrm>
            <a:off x="9074379" y="2958505"/>
            <a:ext cx="2287845" cy="658891"/>
            <a:chOff x="9074379" y="2274918"/>
            <a:chExt cx="2287845" cy="658891"/>
          </a:xfrm>
        </p:grpSpPr>
        <p:grpSp>
          <p:nvGrpSpPr>
            <p:cNvPr id="63" name="Group 1042">
              <a:extLst>
                <a:ext uri="{FF2B5EF4-FFF2-40B4-BE49-F238E27FC236}">
                  <a16:creationId xmlns:a16="http://schemas.microsoft.com/office/drawing/2014/main" id="{1306B427-7B07-4273-9CE6-C96C1892EBC0}"/>
                </a:ext>
              </a:extLst>
            </p:cNvPr>
            <p:cNvGrpSpPr/>
            <p:nvPr/>
          </p:nvGrpSpPr>
          <p:grpSpPr>
            <a:xfrm>
              <a:off x="9074379" y="2274918"/>
              <a:ext cx="2287845" cy="469613"/>
              <a:chOff x="9074379" y="1816543"/>
              <a:chExt cx="2287845" cy="469613"/>
            </a:xfrm>
          </p:grpSpPr>
          <p:grpSp>
            <p:nvGrpSpPr>
              <p:cNvPr id="65" name="Group 1027">
                <a:extLst>
                  <a:ext uri="{FF2B5EF4-FFF2-40B4-BE49-F238E27FC236}">
                    <a16:creationId xmlns:a16="http://schemas.microsoft.com/office/drawing/2014/main" id="{91BAC711-7D09-4AB6-BBBE-B2D56AB41FBC}"/>
                  </a:ext>
                </a:extLst>
              </p:cNvPr>
              <p:cNvGrpSpPr/>
              <p:nvPr/>
            </p:nvGrpSpPr>
            <p:grpSpPr>
              <a:xfrm>
                <a:off x="10198685" y="1816543"/>
                <a:ext cx="1163539" cy="454693"/>
                <a:chOff x="9230395" y="3602062"/>
                <a:chExt cx="1768730" cy="820013"/>
              </a:xfrm>
            </p:grpSpPr>
            <p:pic>
              <p:nvPicPr>
                <p:cNvPr id="67" name="Picture 18">
                  <a:extLst>
                    <a:ext uri="{FF2B5EF4-FFF2-40B4-BE49-F238E27FC236}">
                      <a16:creationId xmlns:a16="http://schemas.microsoft.com/office/drawing/2014/main" id="{B1CF8644-5B51-4194-8D36-CA05EA2CB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30395" y="3602062"/>
                  <a:ext cx="676924" cy="820013"/>
                </a:xfrm>
                <a:prstGeom prst="rect">
                  <a:avLst/>
                </a:prstGeom>
              </p:spPr>
            </p:pic>
            <p:pic>
              <p:nvPicPr>
                <p:cNvPr id="68" name="Picture 34">
                  <a:extLst>
                    <a:ext uri="{FF2B5EF4-FFF2-40B4-BE49-F238E27FC236}">
                      <a16:creationId xmlns:a16="http://schemas.microsoft.com/office/drawing/2014/main" id="{429042A6-E37F-4434-9F36-D7C465AB5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98706" y="3754910"/>
                  <a:ext cx="900419" cy="337657"/>
                </a:xfrm>
                <a:prstGeom prst="rect">
                  <a:avLst/>
                </a:prstGeom>
              </p:spPr>
            </p:pic>
          </p:grpSp>
          <p:pic>
            <p:nvPicPr>
              <p:cNvPr id="66" name="Picture 1032">
                <a:extLst>
                  <a:ext uri="{FF2B5EF4-FFF2-40B4-BE49-F238E27FC236}">
                    <a16:creationId xmlns:a16="http://schemas.microsoft.com/office/drawing/2014/main" id="{85A27D3F-956D-48F6-816D-0D6499FE6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74379" y="1890893"/>
                <a:ext cx="1034820" cy="395263"/>
              </a:xfrm>
              <a:prstGeom prst="rect">
                <a:avLst/>
              </a:prstGeom>
            </p:spPr>
          </p:pic>
        </p:grpSp>
        <p:sp>
          <p:nvSpPr>
            <p:cNvPr id="64" name="TextBox 104">
              <a:extLst>
                <a:ext uri="{FF2B5EF4-FFF2-40B4-BE49-F238E27FC236}">
                  <a16:creationId xmlns:a16="http://schemas.microsoft.com/office/drawing/2014/main" id="{962B0F94-B331-4FB3-A610-AABC95920835}"/>
                </a:ext>
              </a:extLst>
            </p:cNvPr>
            <p:cNvSpPr txBox="1"/>
            <p:nvPr/>
          </p:nvSpPr>
          <p:spPr>
            <a:xfrm>
              <a:off x="9092730" y="2702977"/>
              <a:ext cx="9605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>
                  <a:latin typeface="Arial" panose="020B0604020202020204" pitchFamily="34" charset="0"/>
                  <a:cs typeface="Arial" panose="020B0604020202020204" pitchFamily="34" charset="0"/>
                </a:rPr>
                <a:t>IFC BIM-model</a:t>
              </a:r>
            </a:p>
          </p:txBody>
        </p:sp>
      </p:grpSp>
      <p:grpSp>
        <p:nvGrpSpPr>
          <p:cNvPr id="69" name="Group 52">
            <a:extLst>
              <a:ext uri="{FF2B5EF4-FFF2-40B4-BE49-F238E27FC236}">
                <a16:creationId xmlns:a16="http://schemas.microsoft.com/office/drawing/2014/main" id="{9F9998EF-72B7-488C-AA7A-6FB7C6F69E84}"/>
              </a:ext>
            </a:extLst>
          </p:cNvPr>
          <p:cNvGrpSpPr/>
          <p:nvPr/>
        </p:nvGrpSpPr>
        <p:grpSpPr>
          <a:xfrm>
            <a:off x="9074379" y="3702053"/>
            <a:ext cx="2379144" cy="671422"/>
            <a:chOff x="9074379" y="3267042"/>
            <a:chExt cx="2379144" cy="671422"/>
          </a:xfrm>
        </p:grpSpPr>
        <p:grpSp>
          <p:nvGrpSpPr>
            <p:cNvPr id="70" name="Group 1043">
              <a:extLst>
                <a:ext uri="{FF2B5EF4-FFF2-40B4-BE49-F238E27FC236}">
                  <a16:creationId xmlns:a16="http://schemas.microsoft.com/office/drawing/2014/main" id="{60930E7C-593E-4548-A256-DF0B9BCBDCF0}"/>
                </a:ext>
              </a:extLst>
            </p:cNvPr>
            <p:cNvGrpSpPr/>
            <p:nvPr/>
          </p:nvGrpSpPr>
          <p:grpSpPr>
            <a:xfrm>
              <a:off x="9074379" y="3267042"/>
              <a:ext cx="2379144" cy="474363"/>
              <a:chOff x="9074379" y="2953865"/>
              <a:chExt cx="2379144" cy="474363"/>
            </a:xfrm>
          </p:grpSpPr>
          <p:grpSp>
            <p:nvGrpSpPr>
              <p:cNvPr id="72" name="Group 1041">
                <a:extLst>
                  <a:ext uri="{FF2B5EF4-FFF2-40B4-BE49-F238E27FC236}">
                    <a16:creationId xmlns:a16="http://schemas.microsoft.com/office/drawing/2014/main" id="{72C30CF1-274C-40B8-945A-A18018BCAAC5}"/>
                  </a:ext>
                </a:extLst>
              </p:cNvPr>
              <p:cNvGrpSpPr/>
              <p:nvPr/>
            </p:nvGrpSpPr>
            <p:grpSpPr>
              <a:xfrm>
                <a:off x="10216586" y="2953865"/>
                <a:ext cx="1236937" cy="474363"/>
                <a:chOff x="10219046" y="3091831"/>
                <a:chExt cx="1236937" cy="474363"/>
              </a:xfrm>
            </p:grpSpPr>
            <p:pic>
              <p:nvPicPr>
                <p:cNvPr id="74" name="Picture 17">
                  <a:extLst>
                    <a:ext uri="{FF2B5EF4-FFF2-40B4-BE49-F238E27FC236}">
                      <a16:creationId xmlns:a16="http://schemas.microsoft.com/office/drawing/2014/main" id="{67577110-CF78-433C-81E6-9B5F788B1F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219046" y="3091831"/>
                  <a:ext cx="397955" cy="474363"/>
                </a:xfrm>
                <a:prstGeom prst="rect">
                  <a:avLst/>
                </a:prstGeom>
              </p:spPr>
            </p:pic>
            <p:pic>
              <p:nvPicPr>
                <p:cNvPr id="75" name="Picture 1024">
                  <a:extLst>
                    <a:ext uri="{FF2B5EF4-FFF2-40B4-BE49-F238E27FC236}">
                      <a16:creationId xmlns:a16="http://schemas.microsoft.com/office/drawing/2014/main" id="{2CD04760-DA43-4A07-901D-89077A28A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00137" y="3091832"/>
                  <a:ext cx="755846" cy="408684"/>
                </a:xfrm>
                <a:prstGeom prst="rect">
                  <a:avLst/>
                </a:prstGeom>
              </p:spPr>
            </p:pic>
          </p:grpSp>
          <p:pic>
            <p:nvPicPr>
              <p:cNvPr id="73" name="Picture 66">
                <a:extLst>
                  <a:ext uri="{FF2B5EF4-FFF2-40B4-BE49-F238E27FC236}">
                    <a16:creationId xmlns:a16="http://schemas.microsoft.com/office/drawing/2014/main" id="{1C35BB68-4F75-4D84-B0FF-E82A7CBD8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74379" y="3026828"/>
                <a:ext cx="1034820" cy="395263"/>
              </a:xfrm>
              <a:prstGeom prst="rect">
                <a:avLst/>
              </a:prstGeom>
            </p:spPr>
          </p:pic>
        </p:grpSp>
        <p:sp>
          <p:nvSpPr>
            <p:cNvPr id="71" name="TextBox 105">
              <a:extLst>
                <a:ext uri="{FF2B5EF4-FFF2-40B4-BE49-F238E27FC236}">
                  <a16:creationId xmlns:a16="http://schemas.microsoft.com/office/drawing/2014/main" id="{200F8E79-FD9B-4C45-B866-A79D7E3AF8B8}"/>
                </a:ext>
              </a:extLst>
            </p:cNvPr>
            <p:cNvSpPr txBox="1"/>
            <p:nvPr/>
          </p:nvSpPr>
          <p:spPr>
            <a:xfrm>
              <a:off x="9156350" y="3707632"/>
              <a:ext cx="9605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>
                  <a:latin typeface="Arial" panose="020B0604020202020204" pitchFamily="34" charset="0"/>
                  <a:cs typeface="Arial" panose="020B0604020202020204" pitchFamily="34" charset="0"/>
                </a:rPr>
                <a:t>IFC BIM-model</a:t>
              </a:r>
            </a:p>
          </p:txBody>
        </p:sp>
      </p:grpSp>
      <p:grpSp>
        <p:nvGrpSpPr>
          <p:cNvPr id="76" name="Group 50">
            <a:extLst>
              <a:ext uri="{FF2B5EF4-FFF2-40B4-BE49-F238E27FC236}">
                <a16:creationId xmlns:a16="http://schemas.microsoft.com/office/drawing/2014/main" id="{E95E7E17-2294-4451-86C8-C6726FA9986C}"/>
              </a:ext>
            </a:extLst>
          </p:cNvPr>
          <p:cNvGrpSpPr/>
          <p:nvPr/>
        </p:nvGrpSpPr>
        <p:grpSpPr>
          <a:xfrm>
            <a:off x="9089152" y="4539134"/>
            <a:ext cx="2364611" cy="617067"/>
            <a:chOff x="9089152" y="4263916"/>
            <a:chExt cx="2364611" cy="617067"/>
          </a:xfrm>
        </p:grpSpPr>
        <p:grpSp>
          <p:nvGrpSpPr>
            <p:cNvPr id="77" name="Group 1044">
              <a:extLst>
                <a:ext uri="{FF2B5EF4-FFF2-40B4-BE49-F238E27FC236}">
                  <a16:creationId xmlns:a16="http://schemas.microsoft.com/office/drawing/2014/main" id="{F4E02200-BD88-48EE-8579-B38BA71C2CBB}"/>
                </a:ext>
              </a:extLst>
            </p:cNvPr>
            <p:cNvGrpSpPr/>
            <p:nvPr/>
          </p:nvGrpSpPr>
          <p:grpSpPr>
            <a:xfrm>
              <a:off x="9089152" y="4263916"/>
              <a:ext cx="2364611" cy="441587"/>
              <a:chOff x="9089152" y="3963727"/>
              <a:chExt cx="2364611" cy="441587"/>
            </a:xfrm>
          </p:grpSpPr>
          <p:grpSp>
            <p:nvGrpSpPr>
              <p:cNvPr id="79" name="Group 1026">
                <a:extLst>
                  <a:ext uri="{FF2B5EF4-FFF2-40B4-BE49-F238E27FC236}">
                    <a16:creationId xmlns:a16="http://schemas.microsoft.com/office/drawing/2014/main" id="{B75BD1A2-332A-4AB2-8A2B-EE88EECDD887}"/>
                  </a:ext>
                </a:extLst>
              </p:cNvPr>
              <p:cNvGrpSpPr/>
              <p:nvPr/>
            </p:nvGrpSpPr>
            <p:grpSpPr>
              <a:xfrm>
                <a:off x="10244349" y="3963727"/>
                <a:ext cx="1209414" cy="441587"/>
                <a:chOff x="9230395" y="1489484"/>
                <a:chExt cx="1820043" cy="760473"/>
              </a:xfrm>
            </p:grpSpPr>
            <p:pic>
              <p:nvPicPr>
                <p:cNvPr id="81" name="Picture 16">
                  <a:extLst>
                    <a:ext uri="{FF2B5EF4-FFF2-40B4-BE49-F238E27FC236}">
                      <a16:creationId xmlns:a16="http://schemas.microsoft.com/office/drawing/2014/main" id="{A67D9D00-21ED-4779-A0F2-1C994047B1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30395" y="1489484"/>
                  <a:ext cx="586509" cy="760473"/>
                </a:xfrm>
                <a:prstGeom prst="rect">
                  <a:avLst/>
                </a:prstGeom>
              </p:spPr>
            </p:pic>
            <p:pic>
              <p:nvPicPr>
                <p:cNvPr id="82" name="Picture 30">
                  <a:extLst>
                    <a:ext uri="{FF2B5EF4-FFF2-40B4-BE49-F238E27FC236}">
                      <a16:creationId xmlns:a16="http://schemas.microsoft.com/office/drawing/2014/main" id="{72FBD8CA-F899-4FCA-BEDE-C45985B67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98059" y="1623202"/>
                  <a:ext cx="1052379" cy="246518"/>
                </a:xfrm>
                <a:prstGeom prst="rect">
                  <a:avLst/>
                </a:prstGeom>
              </p:spPr>
            </p:pic>
            <p:pic>
              <p:nvPicPr>
                <p:cNvPr id="83" name="Picture 29">
                  <a:extLst>
                    <a:ext uri="{FF2B5EF4-FFF2-40B4-BE49-F238E27FC236}">
                      <a16:creationId xmlns:a16="http://schemas.microsoft.com/office/drawing/2014/main" id="{AFB86E16-693D-403A-A9D6-7407C7E9A4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31975" y="1869720"/>
                  <a:ext cx="818463" cy="215237"/>
                </a:xfrm>
                <a:prstGeom prst="rect">
                  <a:avLst/>
                </a:prstGeom>
              </p:spPr>
            </p:pic>
          </p:grpSp>
          <p:pic>
            <p:nvPicPr>
              <p:cNvPr id="80" name="Picture 67">
                <a:extLst>
                  <a:ext uri="{FF2B5EF4-FFF2-40B4-BE49-F238E27FC236}">
                    <a16:creationId xmlns:a16="http://schemas.microsoft.com/office/drawing/2014/main" id="{A77670FC-F166-4BE7-B442-B5CA2EF36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89152" y="4000719"/>
                <a:ext cx="1034820" cy="395263"/>
              </a:xfrm>
              <a:prstGeom prst="rect">
                <a:avLst/>
              </a:prstGeom>
            </p:spPr>
          </p:pic>
        </p:grpSp>
        <p:sp>
          <p:nvSpPr>
            <p:cNvPr id="78" name="TextBox 106">
              <a:extLst>
                <a:ext uri="{FF2B5EF4-FFF2-40B4-BE49-F238E27FC236}">
                  <a16:creationId xmlns:a16="http://schemas.microsoft.com/office/drawing/2014/main" id="{8371D440-A673-49D6-95F1-42C37E4CA174}"/>
                </a:ext>
              </a:extLst>
            </p:cNvPr>
            <p:cNvSpPr txBox="1"/>
            <p:nvPr/>
          </p:nvSpPr>
          <p:spPr>
            <a:xfrm>
              <a:off x="9157824" y="4650151"/>
              <a:ext cx="9605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>
                  <a:latin typeface="Arial" panose="020B0604020202020204" pitchFamily="34" charset="0"/>
                  <a:cs typeface="Arial" panose="020B0604020202020204" pitchFamily="34" charset="0"/>
                </a:rPr>
                <a:t>IFC BIM-model</a:t>
              </a:r>
            </a:p>
          </p:txBody>
        </p:sp>
      </p:grpSp>
      <p:grpSp>
        <p:nvGrpSpPr>
          <p:cNvPr id="84" name="Group 51">
            <a:extLst>
              <a:ext uri="{FF2B5EF4-FFF2-40B4-BE49-F238E27FC236}">
                <a16:creationId xmlns:a16="http://schemas.microsoft.com/office/drawing/2014/main" id="{3853D5DB-1595-4274-A014-C1598980ADAB}"/>
              </a:ext>
            </a:extLst>
          </p:cNvPr>
          <p:cNvGrpSpPr/>
          <p:nvPr/>
        </p:nvGrpSpPr>
        <p:grpSpPr>
          <a:xfrm>
            <a:off x="9087852" y="5228013"/>
            <a:ext cx="2875462" cy="684265"/>
            <a:chOff x="9087852" y="5228013"/>
            <a:chExt cx="2875462" cy="684265"/>
          </a:xfrm>
        </p:grpSpPr>
        <p:grpSp>
          <p:nvGrpSpPr>
            <p:cNvPr id="85" name="Group 1045">
              <a:extLst>
                <a:ext uri="{FF2B5EF4-FFF2-40B4-BE49-F238E27FC236}">
                  <a16:creationId xmlns:a16="http://schemas.microsoft.com/office/drawing/2014/main" id="{9614A995-D324-4EAB-B1CF-70FB222592A6}"/>
                </a:ext>
              </a:extLst>
            </p:cNvPr>
            <p:cNvGrpSpPr/>
            <p:nvPr/>
          </p:nvGrpSpPr>
          <p:grpSpPr>
            <a:xfrm>
              <a:off x="9087852" y="5228013"/>
              <a:ext cx="2875462" cy="511944"/>
              <a:chOff x="9087852" y="4881776"/>
              <a:chExt cx="2875462" cy="511944"/>
            </a:xfrm>
          </p:grpSpPr>
          <p:grpSp>
            <p:nvGrpSpPr>
              <p:cNvPr id="87" name="Group 1034">
                <a:extLst>
                  <a:ext uri="{FF2B5EF4-FFF2-40B4-BE49-F238E27FC236}">
                    <a16:creationId xmlns:a16="http://schemas.microsoft.com/office/drawing/2014/main" id="{D11D7171-9BB0-4A99-AAD2-8BA05C59A441}"/>
                  </a:ext>
                </a:extLst>
              </p:cNvPr>
              <p:cNvGrpSpPr/>
              <p:nvPr/>
            </p:nvGrpSpPr>
            <p:grpSpPr>
              <a:xfrm>
                <a:off x="10186055" y="4881776"/>
                <a:ext cx="1777259" cy="511944"/>
                <a:chOff x="9230395" y="4747606"/>
                <a:chExt cx="2670240" cy="832148"/>
              </a:xfrm>
            </p:grpSpPr>
            <p:pic>
              <p:nvPicPr>
                <p:cNvPr id="89" name="Picture 19">
                  <a:extLst>
                    <a:ext uri="{FF2B5EF4-FFF2-40B4-BE49-F238E27FC236}">
                      <a16:creationId xmlns:a16="http://schemas.microsoft.com/office/drawing/2014/main" id="{1A011BE4-E53E-486F-8687-B58640202A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30395" y="4747606"/>
                  <a:ext cx="681356" cy="832148"/>
                </a:xfrm>
                <a:prstGeom prst="rect">
                  <a:avLst/>
                </a:prstGeom>
              </p:spPr>
            </p:pic>
            <p:pic>
              <p:nvPicPr>
                <p:cNvPr id="90" name="Picture 35">
                  <a:extLst>
                    <a:ext uri="{FF2B5EF4-FFF2-40B4-BE49-F238E27FC236}">
                      <a16:creationId xmlns:a16="http://schemas.microsoft.com/office/drawing/2014/main" id="{65F788CB-FAE8-4B5C-84AD-FA0146BD7E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97615" y="4921649"/>
                  <a:ext cx="1803020" cy="405679"/>
                </a:xfrm>
                <a:prstGeom prst="rect">
                  <a:avLst/>
                </a:prstGeom>
              </p:spPr>
            </p:pic>
            <p:sp>
              <p:nvSpPr>
                <p:cNvPr id="91" name="TextBox 39">
                  <a:extLst>
                    <a:ext uri="{FF2B5EF4-FFF2-40B4-BE49-F238E27FC236}">
                      <a16:creationId xmlns:a16="http://schemas.microsoft.com/office/drawing/2014/main" id="{2D87665C-B2D0-48AA-A46D-C74C10D5AD8F}"/>
                    </a:ext>
                  </a:extLst>
                </p:cNvPr>
                <p:cNvSpPr txBox="1"/>
                <p:nvPr/>
              </p:nvSpPr>
              <p:spPr>
                <a:xfrm>
                  <a:off x="10020132" y="5309300"/>
                  <a:ext cx="64793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>
                      <a:latin typeface="Arial" panose="020B0604020202020204" pitchFamily="34" charset="0"/>
                      <a:cs typeface="Arial" panose="020B0604020202020204" pitchFamily="34" charset="0"/>
                    </a:rPr>
                    <a:t>Rendra</a:t>
                  </a:r>
                </a:p>
              </p:txBody>
            </p:sp>
          </p:grpSp>
          <p:pic>
            <p:nvPicPr>
              <p:cNvPr id="88" name="Picture 68">
                <a:extLst>
                  <a:ext uri="{FF2B5EF4-FFF2-40B4-BE49-F238E27FC236}">
                    <a16:creationId xmlns:a16="http://schemas.microsoft.com/office/drawing/2014/main" id="{90F72D05-2397-4882-8903-AD6FE8B30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87852" y="4982131"/>
                <a:ext cx="1034820" cy="395263"/>
              </a:xfrm>
              <a:prstGeom prst="rect">
                <a:avLst/>
              </a:prstGeom>
            </p:spPr>
          </p:pic>
        </p:grpSp>
        <p:sp>
          <p:nvSpPr>
            <p:cNvPr id="86" name="TextBox 107">
              <a:extLst>
                <a:ext uri="{FF2B5EF4-FFF2-40B4-BE49-F238E27FC236}">
                  <a16:creationId xmlns:a16="http://schemas.microsoft.com/office/drawing/2014/main" id="{FFEE2536-7783-4274-A669-7FB473147FFA}"/>
                </a:ext>
              </a:extLst>
            </p:cNvPr>
            <p:cNvSpPr txBox="1"/>
            <p:nvPr/>
          </p:nvSpPr>
          <p:spPr>
            <a:xfrm>
              <a:off x="9177054" y="5681446"/>
              <a:ext cx="9605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>
                  <a:latin typeface="Arial" panose="020B0604020202020204" pitchFamily="34" charset="0"/>
                  <a:cs typeface="Arial" panose="020B0604020202020204" pitchFamily="34" charset="0"/>
                </a:rPr>
                <a:t>IFC BIM-model</a:t>
              </a:r>
            </a:p>
          </p:txBody>
        </p:sp>
      </p:grpSp>
      <p:pic>
        <p:nvPicPr>
          <p:cNvPr id="92" name="Picture 46">
            <a:extLst>
              <a:ext uri="{FF2B5EF4-FFF2-40B4-BE49-F238E27FC236}">
                <a16:creationId xmlns:a16="http://schemas.microsoft.com/office/drawing/2014/main" id="{599A3918-1564-44B6-8374-94A83CE9B31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278" y="308793"/>
            <a:ext cx="1092938" cy="651559"/>
          </a:xfrm>
          <a:prstGeom prst="rect">
            <a:avLst/>
          </a:prstGeom>
        </p:spPr>
      </p:pic>
      <p:pic>
        <p:nvPicPr>
          <p:cNvPr id="93" name="Picture 47">
            <a:extLst>
              <a:ext uri="{FF2B5EF4-FFF2-40B4-BE49-F238E27FC236}">
                <a16:creationId xmlns:a16="http://schemas.microsoft.com/office/drawing/2014/main" id="{4ADEC7EC-7957-402D-A0C7-59995D03FEC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180" y="957275"/>
            <a:ext cx="861903" cy="332368"/>
          </a:xfrm>
          <a:prstGeom prst="rect">
            <a:avLst/>
          </a:prstGeom>
        </p:spPr>
      </p:pic>
      <p:pic>
        <p:nvPicPr>
          <p:cNvPr id="94" name="Picture 48">
            <a:extLst>
              <a:ext uri="{FF2B5EF4-FFF2-40B4-BE49-F238E27FC236}">
                <a16:creationId xmlns:a16="http://schemas.microsoft.com/office/drawing/2014/main" id="{781FED5E-7FF1-4EDE-8833-680C9917147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216" y="569504"/>
            <a:ext cx="1042351" cy="283287"/>
          </a:xfrm>
          <a:prstGeom prst="rect">
            <a:avLst/>
          </a:prstGeom>
        </p:spPr>
      </p:pic>
      <p:pic>
        <p:nvPicPr>
          <p:cNvPr id="95" name="Picture 49">
            <a:extLst>
              <a:ext uri="{FF2B5EF4-FFF2-40B4-BE49-F238E27FC236}">
                <a16:creationId xmlns:a16="http://schemas.microsoft.com/office/drawing/2014/main" id="{1539B8B0-0F22-47FB-83A1-A65AC47FFF2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215" y="901875"/>
            <a:ext cx="504351" cy="504351"/>
          </a:xfrm>
          <a:prstGeom prst="rect">
            <a:avLst/>
          </a:prstGeom>
        </p:spPr>
      </p:pic>
      <p:sp>
        <p:nvSpPr>
          <p:cNvPr id="96" name="TextBox 112">
            <a:extLst>
              <a:ext uri="{FF2B5EF4-FFF2-40B4-BE49-F238E27FC236}">
                <a16:creationId xmlns:a16="http://schemas.microsoft.com/office/drawing/2014/main" id="{95EACE9B-86D4-44FB-96EB-69D05D7E0053}"/>
              </a:ext>
            </a:extLst>
          </p:cNvPr>
          <p:cNvSpPr txBox="1"/>
          <p:nvPr/>
        </p:nvSpPr>
        <p:spPr>
          <a:xfrm>
            <a:off x="9781270" y="1482272"/>
            <a:ext cx="1672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>
                <a:latin typeface="Arial" panose="020B0604020202020204" pitchFamily="34" charset="0"/>
                <a:cs typeface="Arial" panose="020B0604020202020204" pitchFamily="34" charset="0"/>
              </a:rPr>
              <a:t>Interested Stakeholders</a:t>
            </a:r>
          </a:p>
        </p:txBody>
      </p:sp>
      <p:pic>
        <p:nvPicPr>
          <p:cNvPr id="97" name="Picture 69">
            <a:extLst>
              <a:ext uri="{FF2B5EF4-FFF2-40B4-BE49-F238E27FC236}">
                <a16:creationId xmlns:a16="http://schemas.microsoft.com/office/drawing/2014/main" id="{7F198D52-9B4E-41DE-82FB-BBCD0B4CD91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408776" y="2296101"/>
            <a:ext cx="1438303" cy="462612"/>
          </a:xfrm>
          <a:prstGeom prst="rect">
            <a:avLst/>
          </a:prstGeom>
        </p:spPr>
      </p:pic>
      <p:sp>
        <p:nvSpPr>
          <p:cNvPr id="98" name="TextBox 122">
            <a:extLst>
              <a:ext uri="{FF2B5EF4-FFF2-40B4-BE49-F238E27FC236}">
                <a16:creationId xmlns:a16="http://schemas.microsoft.com/office/drawing/2014/main" id="{97899AA0-F95E-43DD-9A0B-93024631E0CB}"/>
              </a:ext>
            </a:extLst>
          </p:cNvPr>
          <p:cNvSpPr txBox="1"/>
          <p:nvPr/>
        </p:nvSpPr>
        <p:spPr>
          <a:xfrm>
            <a:off x="467556" y="5643302"/>
            <a:ext cx="950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/>
              <a:t>Classification part </a:t>
            </a:r>
            <a:br>
              <a:rPr lang="en-GB" sz="800"/>
            </a:br>
            <a:r>
              <a:rPr lang="en-GB" sz="800"/>
              <a:t>of V440</a:t>
            </a:r>
          </a:p>
        </p:txBody>
      </p:sp>
      <p:cxnSp>
        <p:nvCxnSpPr>
          <p:cNvPr id="99" name="Straight Arrow Connector 75">
            <a:extLst>
              <a:ext uri="{FF2B5EF4-FFF2-40B4-BE49-F238E27FC236}">
                <a16:creationId xmlns:a16="http://schemas.microsoft.com/office/drawing/2014/main" id="{F72A048C-8072-49ED-9185-12A575DAE121}"/>
              </a:ext>
            </a:extLst>
          </p:cNvPr>
          <p:cNvCxnSpPr/>
          <p:nvPr/>
        </p:nvCxnSpPr>
        <p:spPr>
          <a:xfrm flipV="1">
            <a:off x="955482" y="5502584"/>
            <a:ext cx="135994" cy="184150"/>
          </a:xfrm>
          <a:prstGeom prst="straightConnector1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03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2" y="1173835"/>
            <a:ext cx="3686126" cy="5217861"/>
          </a:xfrm>
          <a:prstGeom prst="rect">
            <a:avLst/>
          </a:prstGeom>
        </p:spPr>
      </p:pic>
      <p:pic>
        <p:nvPicPr>
          <p:cNvPr id="3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675" y="1501171"/>
            <a:ext cx="4205844" cy="4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81880" y="318925"/>
            <a:ext cx="11899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/>
              <a:t>V440 </a:t>
            </a:r>
            <a:r>
              <a:rPr lang="en-GB" sz="2800" b="1" smtClean="0"/>
              <a:t>/ V441- Statens vegvesen sine håndbøker for buregistrering og inspeksjon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73224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880" y="318925"/>
            <a:ext cx="8465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smtClean="0"/>
              <a:t>Hvor får jeg tak i V440 (og etterhvert V441) ontologiene</a:t>
            </a:r>
            <a:endParaRPr lang="en-GB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5248" y="814288"/>
            <a:ext cx="113244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 </a:t>
            </a:r>
            <a:endParaRPr lang="nb-NO"/>
          </a:p>
          <a:p>
            <a:r>
              <a:rPr lang="en-GB" smtClean="0"/>
              <a:t>Offisiell Svv side for V440 ontologien:</a:t>
            </a:r>
            <a:r>
              <a:rPr lang="nb-NO" smtClean="0"/>
              <a:t> </a:t>
            </a:r>
            <a:r>
              <a:rPr lang="en-GB" sz="1400" smtClean="0">
                <a:hlinkClick r:id="rId2"/>
              </a:rPr>
              <a:t>https</a:t>
            </a:r>
            <a:r>
              <a:rPr lang="en-GB" sz="1400">
                <a:hlinkClick r:id="rId2"/>
              </a:rPr>
              <a:t>://</a:t>
            </a:r>
            <a:r>
              <a:rPr lang="en-GB" sz="1400" smtClean="0">
                <a:hlinkClick r:id="rId2"/>
              </a:rPr>
              <a:t>www.vegvesen.no/fag/teknologi/bruer/bruhandboker/v440-maskinlesbar-bim</a:t>
            </a:r>
            <a:endParaRPr lang="en-GB" sz="1400" smtClean="0"/>
          </a:p>
          <a:p>
            <a:r>
              <a:rPr lang="en-GB" smtClean="0"/>
              <a:t>V440 SPARQL endpoint: </a:t>
            </a:r>
            <a:r>
              <a:rPr lang="nb-NO" sz="1400">
                <a:hlinkClick r:id="rId3"/>
              </a:rPr>
              <a:t>http://</a:t>
            </a:r>
            <a:r>
              <a:rPr lang="nb-NO" sz="1400" smtClean="0">
                <a:hlinkClick r:id="rId3"/>
              </a:rPr>
              <a:t>rdfspatial.vegdata.no:7200/repositories/V440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V440 Prosjektside: </a:t>
            </a:r>
            <a:r>
              <a:rPr lang="en-GB" sz="1400">
                <a:hlinkClick r:id="rId4"/>
              </a:rPr>
              <a:t>https://github.com/buildingsmart-norway/maskinlesbar_v440</a:t>
            </a:r>
            <a:endParaRPr lang="nb-NO" sz="1400"/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112" y="2079031"/>
            <a:ext cx="6899718" cy="464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4034" y="2047044"/>
            <a:ext cx="1561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Brukategorier:</a:t>
            </a:r>
            <a:endParaRPr lang="en-GB" b="1" dirty="0"/>
          </a:p>
          <a:p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768138" y="1197875"/>
            <a:ext cx="3538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/>
              <a:t>Eksempler på bruklassifisering:</a:t>
            </a:r>
            <a:endParaRPr lang="en-GB" sz="20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1374102" y="2430964"/>
            <a:ext cx="34671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/>
              <a:t>Kode	Beskrivelse</a:t>
            </a:r>
            <a:endParaRPr lang="en-GB" u="sng" dirty="0"/>
          </a:p>
          <a:p>
            <a:r>
              <a:rPr lang="en-GB" dirty="0"/>
              <a:t>      1</a:t>
            </a:r>
            <a:r>
              <a:rPr lang="en-GB"/>
              <a:t>	Vegbru</a:t>
            </a:r>
            <a:endParaRPr lang="en-GB" dirty="0"/>
          </a:p>
          <a:p>
            <a:r>
              <a:rPr lang="en-GB" dirty="0"/>
              <a:t>      2</a:t>
            </a:r>
            <a:r>
              <a:rPr lang="en-GB"/>
              <a:t>	Bru </a:t>
            </a:r>
            <a:r>
              <a:rPr lang="en-GB" smtClean="0"/>
              <a:t>i </a:t>
            </a:r>
            <a:r>
              <a:rPr lang="en-GB"/>
              <a:t>fylling</a:t>
            </a:r>
            <a:endParaRPr lang="en-GB" dirty="0"/>
          </a:p>
          <a:p>
            <a:r>
              <a:rPr lang="en-GB" dirty="0"/>
              <a:t>      3</a:t>
            </a:r>
            <a:r>
              <a:rPr lang="en-GB"/>
              <a:t>	Gang- og sykkelvegbru</a:t>
            </a:r>
            <a:endParaRPr lang="en-GB" dirty="0"/>
          </a:p>
          <a:p>
            <a:r>
              <a:rPr lang="en-GB" dirty="0"/>
              <a:t>      4</a:t>
            </a:r>
            <a:r>
              <a:rPr lang="en-GB"/>
              <a:t>	Ferjeleie</a:t>
            </a:r>
            <a:endParaRPr lang="en-GB" dirty="0"/>
          </a:p>
          <a:p>
            <a:r>
              <a:rPr lang="en-GB" dirty="0"/>
              <a:t>      6	Tunnel</a:t>
            </a:r>
          </a:p>
          <a:p>
            <a:r>
              <a:rPr lang="en-GB" dirty="0"/>
              <a:t>      7</a:t>
            </a:r>
            <a:r>
              <a:rPr lang="en-GB"/>
              <a:t>	Støttekonstruksjoner</a:t>
            </a:r>
            <a:endParaRPr lang="en-GB" dirty="0"/>
          </a:p>
          <a:p>
            <a:r>
              <a:rPr lang="en-GB" dirty="0"/>
              <a:t>      8</a:t>
            </a:r>
            <a:r>
              <a:rPr lang="en-GB"/>
              <a:t>	Jernbanebru</a:t>
            </a:r>
            <a:endParaRPr lang="en-GB" dirty="0"/>
          </a:p>
          <a:p>
            <a:r>
              <a:rPr lang="en-GB" dirty="0"/>
              <a:t>      9</a:t>
            </a:r>
            <a:r>
              <a:rPr lang="en-GB"/>
              <a:t>	Annen byggverkskategori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88" y="1757223"/>
            <a:ext cx="4196410" cy="1225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62" y="3478303"/>
            <a:ext cx="2879038" cy="1800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818" y="5053962"/>
            <a:ext cx="4844417" cy="1453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9397" y="460230"/>
            <a:ext cx="8207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V440 </a:t>
            </a:r>
            <a:r>
              <a:rPr lang="en-GB" sz="2800" b="1"/>
              <a:t>– </a:t>
            </a:r>
            <a:r>
              <a:rPr lang="en-GB" sz="2800" b="1" smtClean="0"/>
              <a:t>Statens vegvesens </a:t>
            </a:r>
            <a:r>
              <a:rPr lang="en-GB" sz="2800" b="1" dirty="0" err="1" smtClean="0"/>
              <a:t>håndbok</a:t>
            </a:r>
            <a:r>
              <a:rPr lang="en-GB" sz="2800" b="1" dirty="0" smtClean="0"/>
              <a:t> </a:t>
            </a:r>
            <a:r>
              <a:rPr lang="en-GB" sz="2800" b="1" dirty="0"/>
              <a:t>for </a:t>
            </a:r>
            <a:r>
              <a:rPr lang="en-GB" sz="2800" b="1" dirty="0" err="1"/>
              <a:t>bruregistrering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36347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50" y="1554743"/>
            <a:ext cx="3260644" cy="1316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34" y="3906705"/>
            <a:ext cx="3842895" cy="1797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015" y="3915587"/>
            <a:ext cx="3989914" cy="1788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193" y="65558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Brutyper:</a:t>
            </a:r>
            <a:endParaRPr lang="en-GB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1491" y="1143586"/>
            <a:ext cx="1026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Bjelkebru:</a:t>
            </a:r>
            <a:endParaRPr lang="en-GB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089278" y="3009343"/>
            <a:ext cx="331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Bjelkebru med rektangulære betongbjelker</a:t>
            </a:r>
            <a:endParaRPr lang="en-GB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522460" y="1520674"/>
            <a:ext cx="3507148" cy="1524187"/>
            <a:chOff x="1536192" y="1190733"/>
            <a:chExt cx="4193031" cy="182434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3033" y="1190733"/>
              <a:ext cx="4076190" cy="173333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536192" y="2807208"/>
              <a:ext cx="740664" cy="207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736891" y="3009343"/>
            <a:ext cx="2259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Bjelkebru med I-bjelker I stål</a:t>
            </a:r>
            <a:endParaRPr lang="en-GB" sz="1400" dirty="0"/>
          </a:p>
        </p:txBody>
      </p:sp>
      <p:sp>
        <p:nvSpPr>
          <p:cNvPr id="12" name="Rectangle 11"/>
          <p:cNvSpPr/>
          <p:nvPr/>
        </p:nvSpPr>
        <p:spPr>
          <a:xfrm>
            <a:off x="2163854" y="5795850"/>
            <a:ext cx="1747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/>
              <a:t>Kassebru med to steg</a:t>
            </a:r>
            <a:endParaRPr lang="en-GB" sz="1400" dirty="0"/>
          </a:p>
        </p:txBody>
      </p:sp>
      <p:sp>
        <p:nvSpPr>
          <p:cNvPr id="13" name="Rectangle 12"/>
          <p:cNvSpPr/>
          <p:nvPr/>
        </p:nvSpPr>
        <p:spPr>
          <a:xfrm>
            <a:off x="7059352" y="5804730"/>
            <a:ext cx="1839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/>
              <a:t>Kassebru med fire steg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91491" y="3661389"/>
            <a:ext cx="1201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Box bridges: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23" y="132818"/>
            <a:ext cx="4133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smtClean="0"/>
              <a:t>V440 - Eksempler </a:t>
            </a:r>
            <a:r>
              <a:rPr lang="en-GB" sz="2000" u="sng"/>
              <a:t>på bruklassifisering:</a:t>
            </a:r>
            <a:endParaRPr lang="en-GB" sz="2000" u="sng" dirty="0"/>
          </a:p>
        </p:txBody>
      </p:sp>
    </p:spTree>
    <p:extLst>
      <p:ext uri="{BB962C8B-B14F-4D97-AF65-F5344CB8AC3E}">
        <p14:creationId xmlns:p14="http://schemas.microsoft.com/office/powerpoint/2010/main" val="36902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15" y="1842324"/>
            <a:ext cx="4651413" cy="1498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685" y="1556467"/>
            <a:ext cx="4345623" cy="16519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15" y="4602250"/>
            <a:ext cx="4651413" cy="1470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060" y="131921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Buebruer: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86397" y="4075471"/>
            <a:ext cx="157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Fagverksbruer: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96193" y="65558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Brutyper: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49315" y="3339417"/>
            <a:ext cx="2797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Buebru med overliggende brudekke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810685" y="3286574"/>
            <a:ext cx="2907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Buebru med underliggende brudekke</a:t>
            </a:r>
            <a:endParaRPr lang="en-GB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623" y="4519132"/>
            <a:ext cx="4114685" cy="15213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6418" y="6075221"/>
            <a:ext cx="363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Parallellfagverksbru med oveliggende brudekke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987378" y="6075221"/>
            <a:ext cx="3808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Parallellfagverksbru med underliggende brudekke</a:t>
            </a:r>
            <a:endParaRPr lang="en-GB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2723" y="98029"/>
            <a:ext cx="4133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smtClean="0"/>
              <a:t>V440 - Eksempler </a:t>
            </a:r>
            <a:r>
              <a:rPr lang="en-GB" sz="2000" u="sng"/>
              <a:t>på bruklassifisering:</a:t>
            </a:r>
            <a:endParaRPr lang="en-GB" sz="2000" u="sng" dirty="0"/>
          </a:p>
        </p:txBody>
      </p:sp>
    </p:spTree>
    <p:extLst>
      <p:ext uri="{BB962C8B-B14F-4D97-AF65-F5344CB8AC3E}">
        <p14:creationId xmlns:p14="http://schemas.microsoft.com/office/powerpoint/2010/main" val="4373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55" y="1376900"/>
            <a:ext cx="6650377" cy="20532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193" y="655586"/>
            <a:ext cx="333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Hovedgrupper av elementkoder: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982293" y="1722502"/>
            <a:ext cx="30527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K</a:t>
            </a:r>
            <a:r>
              <a:rPr lang="en-GB" u="sng"/>
              <a:t>ode	Beskrivelse</a:t>
            </a:r>
            <a:endParaRPr lang="en-GB" u="sng" dirty="0"/>
          </a:p>
          <a:p>
            <a:r>
              <a:rPr lang="en-GB" dirty="0"/>
              <a:t>      B</a:t>
            </a:r>
            <a:r>
              <a:rPr lang="en-GB"/>
              <a:t>	Grunnen</a:t>
            </a:r>
            <a:endParaRPr lang="en-GB" dirty="0"/>
          </a:p>
          <a:p>
            <a:r>
              <a:rPr lang="en-GB" dirty="0"/>
              <a:t>      C</a:t>
            </a:r>
            <a:r>
              <a:rPr lang="en-GB"/>
              <a:t>	Underbygning</a:t>
            </a:r>
            <a:endParaRPr lang="en-GB" dirty="0"/>
          </a:p>
          <a:p>
            <a:r>
              <a:rPr lang="en-GB" dirty="0"/>
              <a:t>      D</a:t>
            </a:r>
            <a:r>
              <a:rPr lang="en-GB"/>
              <a:t>	Overbygning</a:t>
            </a:r>
            <a:endParaRPr lang="en-GB" dirty="0"/>
          </a:p>
          <a:p>
            <a:r>
              <a:rPr lang="en-GB" dirty="0"/>
              <a:t>      E</a:t>
            </a:r>
            <a:r>
              <a:rPr lang="en-GB"/>
              <a:t>	Brudekke/slitelag</a:t>
            </a:r>
            <a:endParaRPr lang="en-GB" dirty="0"/>
          </a:p>
          <a:p>
            <a:r>
              <a:rPr lang="en-GB" dirty="0"/>
              <a:t>      F</a:t>
            </a:r>
            <a:r>
              <a:rPr lang="en-GB"/>
              <a:t>	Konstruksjon I fylling</a:t>
            </a:r>
            <a:endParaRPr lang="en-GB" dirty="0"/>
          </a:p>
          <a:p>
            <a:r>
              <a:rPr lang="en-GB" dirty="0"/>
              <a:t>      H</a:t>
            </a:r>
            <a:r>
              <a:rPr lang="en-GB"/>
              <a:t>	Utstyr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55" y="3572759"/>
            <a:ext cx="6704762" cy="23142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723" y="132818"/>
            <a:ext cx="4133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smtClean="0"/>
              <a:t>V440 - Eksempler </a:t>
            </a:r>
            <a:r>
              <a:rPr lang="en-GB" sz="2000" u="sng"/>
              <a:t>på bruklassifisering:</a:t>
            </a:r>
            <a:endParaRPr lang="en-GB" sz="2000" u="sng" dirty="0"/>
          </a:p>
        </p:txBody>
      </p:sp>
    </p:spTree>
    <p:extLst>
      <p:ext uri="{BB962C8B-B14F-4D97-AF65-F5344CB8AC3E}">
        <p14:creationId xmlns:p14="http://schemas.microsoft.com/office/powerpoint/2010/main" val="44067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9" y="1480009"/>
            <a:ext cx="2922731" cy="28731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692" y="4716645"/>
            <a:ext cx="4057402" cy="1684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010" y="1611984"/>
            <a:ext cx="5469216" cy="2198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290" y="840252"/>
            <a:ext cx="259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Detaljerte elementkoder:</a:t>
            </a:r>
            <a:endParaRPr lang="en-GB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476" y="4716645"/>
            <a:ext cx="2946703" cy="1840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723" y="132818"/>
            <a:ext cx="4133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smtClean="0"/>
              <a:t>V440 - Eksempler </a:t>
            </a:r>
            <a:r>
              <a:rPr lang="en-GB" sz="2000" u="sng"/>
              <a:t>på bruklassifisering:</a:t>
            </a:r>
            <a:endParaRPr lang="en-GB" sz="2000" u="sng" dirty="0"/>
          </a:p>
        </p:txBody>
      </p:sp>
    </p:spTree>
    <p:extLst>
      <p:ext uri="{BB962C8B-B14F-4D97-AF65-F5344CB8AC3E}">
        <p14:creationId xmlns:p14="http://schemas.microsoft.com/office/powerpoint/2010/main" val="352442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06" y="1120156"/>
            <a:ext cx="5381702" cy="4892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23" y="132818"/>
            <a:ext cx="390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smtClean="0"/>
              <a:t>V441 - Eksempler skadelokalisering:</a:t>
            </a:r>
            <a:endParaRPr lang="en-GB" sz="20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15" r="8088"/>
          <a:stretch/>
        </p:blipFill>
        <p:spPr>
          <a:xfrm>
            <a:off x="6383547" y="1732096"/>
            <a:ext cx="5279366" cy="40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6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D26FEADB300E34D9FA0418C33B285B4" ma:contentTypeVersion="12" ma:contentTypeDescription="Skapa ett nytt dokument." ma:contentTypeScope="" ma:versionID="b39cc1b5d152f4b30728d44a8ef08336">
  <xsd:schema xmlns:xsd="http://www.w3.org/2001/XMLSchema" xmlns:xs="http://www.w3.org/2001/XMLSchema" xmlns:p="http://schemas.microsoft.com/office/2006/metadata/properties" xmlns:ns3="10a181bf-59a4-474b-8979-7e583ae48d32" xmlns:ns4="c4edcef8-82ae-4af1-9169-b4c052f89c9e" targetNamespace="http://schemas.microsoft.com/office/2006/metadata/properties" ma:root="true" ma:fieldsID="030d32681c40b497e45a33fa6daae480" ns3:_="" ns4:_="">
    <xsd:import namespace="10a181bf-59a4-474b-8979-7e583ae48d32"/>
    <xsd:import namespace="c4edcef8-82ae-4af1-9169-b4c052f89c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181bf-59a4-474b-8979-7e583ae48d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Delar tips,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edcef8-82ae-4af1-9169-b4c052f89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DBF11C-1CC2-4DD7-AF01-2C1BAE129C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181bf-59a4-474b-8979-7e583ae48d32"/>
    <ds:schemaRef ds:uri="c4edcef8-82ae-4af1-9169-b4c052f89c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196BEF-35E2-4246-B980-09A400F4B8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77DDC2-1412-4DF3-AA0D-6ABB6AC7AE69}">
  <ds:schemaRefs>
    <ds:schemaRef ds:uri="http://schemas.microsoft.com/office/2006/documentManagement/types"/>
    <ds:schemaRef ds:uri="http://schemas.openxmlformats.org/package/2006/metadata/core-properties"/>
    <ds:schemaRef ds:uri="c4edcef8-82ae-4af1-9169-b4c052f89c9e"/>
    <ds:schemaRef ds:uri="http://purl.org/dc/elements/1.1/"/>
    <ds:schemaRef ds:uri="http://schemas.microsoft.com/office/infopath/2007/PartnerControls"/>
    <ds:schemaRef ds:uri="10a181bf-59a4-474b-8979-7e583ae48d32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963</Words>
  <Application>Microsoft Office PowerPoint</Application>
  <PresentationFormat>Widescreen</PresentationFormat>
  <Paragraphs>216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Office-teema</vt:lpstr>
      <vt:lpstr>V440 / V441 Klassifisering av bruer basert på Lenkede data og Semantisk Web teknologi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 Data &amp; The Semantic Web</vt:lpstr>
      <vt:lpstr>Webben (“web av lenkede dokument”) </vt:lpstr>
      <vt:lpstr>Linked data - Semantic Web (“web av data”)</vt:lpstr>
      <vt:lpstr>Technology Stack – Web technology</vt:lpstr>
      <vt:lpstr>Basic concepts</vt:lpstr>
      <vt:lpstr>Basic Concepts</vt:lpstr>
      <vt:lpstr>Basic Concepts</vt:lpstr>
      <vt:lpstr>Basic Concepts</vt:lpstr>
      <vt:lpstr>Basic Concepts</vt:lpstr>
      <vt:lpstr>Basic Concepts</vt:lpstr>
      <vt:lpstr>EUROTL: Eksempel på «Linking Rule Sets»</vt:lpstr>
      <vt:lpstr>LD/SW – Videre lesing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V440 Klassifisering av bruer basert på Lenkede data og Semantisk Web teknologi</dc:title>
  <dc:creator>Lars Wikström</dc:creator>
  <cp:lastModifiedBy>Jan Erik Hoel</cp:lastModifiedBy>
  <cp:revision>27</cp:revision>
  <dcterms:created xsi:type="dcterms:W3CDTF">2020-06-29T11:41:40Z</dcterms:created>
  <dcterms:modified xsi:type="dcterms:W3CDTF">2020-10-20T09:36:54Z</dcterms:modified>
</cp:coreProperties>
</file>